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mp4"/>
  <Default Extension="rels" ContentType="application/vnd.openxmlformats-package.relationships+xml"/>
  <Default Extension="m4a" ContentType="audio/mp4"/>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262" r:id="rId3"/>
    <p:sldId id="305" r:id="rId4"/>
    <p:sldId id="308" r:id="rId5"/>
    <p:sldId id="291" r:id="rId6"/>
    <p:sldId id="266" r:id="rId7"/>
    <p:sldId id="274" r:id="rId8"/>
    <p:sldId id="278" r:id="rId9"/>
    <p:sldId id="280" r:id="rId10"/>
    <p:sldId id="281" r:id="rId11"/>
    <p:sldId id="282" r:id="rId12"/>
    <p:sldId id="268" r:id="rId13"/>
    <p:sldId id="269" r:id="rId14"/>
    <p:sldId id="271" r:id="rId15"/>
    <p:sldId id="300" r:id="rId16"/>
    <p:sldId id="301" r:id="rId17"/>
    <p:sldId id="303" r:id="rId18"/>
    <p:sldId id="306" r:id="rId19"/>
    <p:sldId id="283" r:id="rId20"/>
    <p:sldId id="284" r:id="rId21"/>
    <p:sldId id="285" r:id="rId22"/>
    <p:sldId id="286" r:id="rId23"/>
    <p:sldId id="288" r:id="rId24"/>
    <p:sldId id="267" r:id="rId25"/>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040506"/>
    <a:srgbClr val="FFF129"/>
    <a:srgbClr val="FFD5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706" autoAdjust="0"/>
    <p:restoredTop sz="75179" autoAdjust="0"/>
  </p:normalViewPr>
  <p:slideViewPr>
    <p:cSldViewPr snapToGrid="0" snapToObjects="1">
      <p:cViewPr>
        <p:scale>
          <a:sx n="113" d="100"/>
          <a:sy n="113" d="100"/>
        </p:scale>
        <p:origin x="288" y="-5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4" d="100"/>
          <a:sy n="64" d="100"/>
        </p:scale>
        <p:origin x="-330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9AB98E-9E51-D24B-AEB8-10A7DB531148}" type="datetime1">
              <a:rPr lang="en-US" smtClean="0"/>
              <a:t>7/24/17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8A3723-F825-2147-8826-26F371E34F49}" type="slidenum">
              <a:rPr lang="en-US" smtClean="0"/>
              <a:t>‹#›</a:t>
            </a:fld>
            <a:endParaRPr lang="en-US"/>
          </a:p>
        </p:txBody>
      </p:sp>
    </p:spTree>
    <p:extLst>
      <p:ext uri="{BB962C8B-B14F-4D97-AF65-F5344CB8AC3E}">
        <p14:creationId xmlns:p14="http://schemas.microsoft.com/office/powerpoint/2010/main" val="26979322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44D2F4-6E83-044E-851D-04BD3358A482}" type="datetime1">
              <a:rPr lang="en-US" smtClean="0"/>
              <a:t>7/24/17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endParaRPr lang="en-US" dirty="0"/>
          </a:p>
        </p:txBody>
      </p:sp>
    </p:spTree>
    <p:extLst>
      <p:ext uri="{BB962C8B-B14F-4D97-AF65-F5344CB8AC3E}">
        <p14:creationId xmlns:p14="http://schemas.microsoft.com/office/powerpoint/2010/main" val="526255284"/>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reminder – be sure to play Matthew</a:t>
            </a:r>
            <a:r>
              <a:rPr lang="en-US" baseline="0" dirty="0" smtClean="0"/>
              <a:t> West’s </a:t>
            </a:r>
            <a:r>
              <a:rPr lang="en-US" i="0" baseline="0" dirty="0" smtClean="0"/>
              <a:t>CD, or your favorite Matthew West online streaming station, as guests are arriving to help set the tone for the session. </a:t>
            </a:r>
          </a:p>
          <a:p>
            <a:endParaRPr lang="en-US" baseline="0" dirty="0" smtClean="0"/>
          </a:p>
          <a:p>
            <a:r>
              <a:rPr lang="en-US" baseline="0" dirty="0" smtClean="0"/>
              <a:t>Greet your team as they arrive and welcome them - introduce yourself to anyone you haven’t worked with before. </a:t>
            </a:r>
          </a:p>
          <a:p>
            <a:endParaRPr lang="en-US" baseline="0" dirty="0" smtClean="0"/>
          </a:p>
          <a:p>
            <a:r>
              <a:rPr lang="en-US" baseline="0" dirty="0" smtClean="0"/>
              <a:t>Once everyone is seated and you are ready to begin, call their attention to the scripture verse at the top of this slide. </a:t>
            </a:r>
          </a:p>
          <a:p>
            <a:endParaRPr lang="en-US" baseline="0" dirty="0" smtClean="0"/>
          </a:p>
          <a:p>
            <a:r>
              <a:rPr lang="en-US" baseline="0" dirty="0" smtClean="0"/>
              <a:t>Thank them for coming forward to use their gifts to be part of this ministry!</a:t>
            </a:r>
          </a:p>
        </p:txBody>
      </p:sp>
    </p:spTree>
    <p:extLst>
      <p:ext uri="{BB962C8B-B14F-4D97-AF65-F5344CB8AC3E}">
        <p14:creationId xmlns:p14="http://schemas.microsoft.com/office/powerpoint/2010/main" val="1673350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a smaller</a:t>
            </a:r>
            <a:r>
              <a:rPr lang="en-US" baseline="0" dirty="0" smtClean="0"/>
              <a:t> portion of the prayer requests that come forward may be more targeted – such as the examples we see here. </a:t>
            </a:r>
          </a:p>
          <a:p>
            <a:endParaRPr lang="en-US" baseline="0" dirty="0" smtClean="0"/>
          </a:p>
          <a:p>
            <a:r>
              <a:rPr lang="en-US" baseline="0" dirty="0" smtClean="0"/>
              <a:t>For these requests, you will use the traditional prayer process – with a couple of important additions.</a:t>
            </a:r>
          </a:p>
          <a:p>
            <a:pPr marL="628650" lvl="1" indent="-171450">
              <a:buFont typeface="Arial"/>
              <a:buChar char="•"/>
            </a:pPr>
            <a:r>
              <a:rPr lang="en-US" baseline="0" dirty="0" smtClean="0"/>
              <a:t>If you have any available local resources that could be helpful (e.g. cancer support group, addiction counseling, </a:t>
            </a:r>
            <a:r>
              <a:rPr lang="en-US" baseline="0" dirty="0" err="1" smtClean="0"/>
              <a:t>etc</a:t>
            </a:r>
            <a:r>
              <a:rPr lang="en-US" baseline="0" dirty="0" smtClean="0"/>
              <a:t>), be sure to mention these and provide additional information as appropriate. </a:t>
            </a:r>
          </a:p>
          <a:p>
            <a:pPr marL="628650" lvl="1" indent="-171450">
              <a:buFont typeface="Arial"/>
              <a:buChar char="•"/>
            </a:pPr>
            <a:r>
              <a:rPr lang="en-US" baseline="0" dirty="0" smtClean="0"/>
              <a:t>When we walk through the prayer process, we’ll look more closely at the Day One booklets. These will be provided as a take-away to each person you pray with – and they include a tear-off card at the back. This card provides a place for them to fill in their contact information – which can allow Pastor Joe West and the </a:t>
            </a:r>
            <a:r>
              <a:rPr lang="en-US" baseline="0" dirty="0" err="1" smtClean="0"/>
              <a:t>pop</a:t>
            </a:r>
            <a:r>
              <a:rPr lang="en-US" b="1" baseline="0" dirty="0" err="1" smtClean="0"/>
              <a:t>we</a:t>
            </a:r>
            <a:r>
              <a:rPr lang="en-US" baseline="0" dirty="0" smtClean="0"/>
              <a:t> team to follow-up, as needed. </a:t>
            </a:r>
            <a:endParaRPr lang="en-US" dirty="0"/>
          </a:p>
        </p:txBody>
      </p:sp>
    </p:spTree>
    <p:extLst>
      <p:ext uri="{BB962C8B-B14F-4D97-AF65-F5344CB8AC3E}">
        <p14:creationId xmlns:p14="http://schemas.microsoft.com/office/powerpoint/2010/main" val="759695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“Now</a:t>
            </a:r>
            <a:r>
              <a:rPr lang="en-US" i="1" baseline="0" dirty="0" smtClean="0"/>
              <a:t> I know what you are thinking…’But what if I get the exception to these rules??’”</a:t>
            </a:r>
          </a:p>
          <a:p>
            <a:endParaRPr lang="en-US" i="1" dirty="0" smtClean="0"/>
          </a:p>
          <a:p>
            <a:r>
              <a:rPr lang="en-US" dirty="0" smtClean="0"/>
              <a:t>Explain that there is an exceptionally small chance that you may have someone come forward with a more urgent</a:t>
            </a:r>
            <a:r>
              <a:rPr lang="en-US" baseline="0" dirty="0" smtClean="0"/>
              <a:t> need – someone who is really in a crisis mode. </a:t>
            </a:r>
          </a:p>
          <a:p>
            <a:r>
              <a:rPr lang="en-US" baseline="0" dirty="0" smtClean="0"/>
              <a:t>If this is the case – you simply explain that you want to bring their request to another team member who might be better equipped to help them. And then walk them over to _________. </a:t>
            </a:r>
          </a:p>
          <a:p>
            <a:pPr lvl="1"/>
            <a:r>
              <a:rPr lang="en-US" baseline="0" dirty="0" smtClean="0"/>
              <a:t>Note to Facilitator: You need to fill in the blank with the right name(s) for your event. This could be Pastor Joe West and/or it could be a pastor from your church.  If you are unsure of who would be the right person for your event, contact Pastor Joe West to talk further. </a:t>
            </a:r>
          </a:p>
          <a:p>
            <a:endParaRPr lang="en-US" dirty="0" smtClean="0"/>
          </a:p>
          <a:p>
            <a:r>
              <a:rPr lang="en-US" dirty="0" smtClean="0"/>
              <a:t>Explain</a:t>
            </a:r>
            <a:r>
              <a:rPr lang="en-US" baseline="0" dirty="0" smtClean="0"/>
              <a:t> that there is another need they may see that is URGENT in the best way possible. Talk through the two options outlined on the slide for someone who comes forward wanting to accept Jesus into their heart for the first time. </a:t>
            </a:r>
          </a:p>
          <a:p>
            <a:endParaRPr lang="en-US" baseline="0" dirty="0" smtClean="0"/>
          </a:p>
          <a:p>
            <a:r>
              <a:rPr lang="en-US" baseline="0" dirty="0" smtClean="0"/>
              <a:t>Pause here and ask for any questions or reactions to the type of prayer requests they might expect. </a:t>
            </a:r>
          </a:p>
        </p:txBody>
      </p:sp>
    </p:spTree>
    <p:extLst>
      <p:ext uri="{BB962C8B-B14F-4D97-AF65-F5344CB8AC3E}">
        <p14:creationId xmlns:p14="http://schemas.microsoft.com/office/powerpoint/2010/main" val="257619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“Now that we are convinced that we are the right people for this calling – and we know a little more about what types of prayers we might be asked to provide, let’s walk through the simple 3-step process that we’ll use to pray.” </a:t>
            </a:r>
          </a:p>
          <a:p>
            <a:endParaRPr lang="en-US" i="1" baseline="0" dirty="0" smtClean="0"/>
          </a:p>
          <a:p>
            <a:r>
              <a:rPr lang="en-US" i="1" baseline="0" dirty="0" smtClean="0"/>
              <a:t>“When we talk about “praying over someone” – some of us may be able to visualize exactly how we would do that. But for others, having a simple process that we can use will help us feel more comfortable and confident in this role.”</a:t>
            </a:r>
          </a:p>
          <a:p>
            <a:endParaRPr lang="en-US" i="0" baseline="0" dirty="0" smtClean="0"/>
          </a:p>
          <a:p>
            <a:r>
              <a:rPr lang="en-US" i="0" baseline="0" dirty="0" smtClean="0"/>
              <a:t>Review the three steps on the slide, and explain that in the next few slides, you will dig deeper into each step. Again, this process is meant to guide and create confidence, not to limit or confine.</a:t>
            </a:r>
          </a:p>
        </p:txBody>
      </p:sp>
    </p:spTree>
    <p:extLst>
      <p:ext uri="{BB962C8B-B14F-4D97-AF65-F5344CB8AC3E}">
        <p14:creationId xmlns:p14="http://schemas.microsoft.com/office/powerpoint/2010/main" val="1248365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Step I is to ask</a:t>
            </a:r>
            <a:r>
              <a:rPr lang="en-US" baseline="0" dirty="0" smtClean="0"/>
              <a:t> three opening questions. </a:t>
            </a:r>
          </a:p>
          <a:p>
            <a:endParaRPr lang="en-US" baseline="0" dirty="0" smtClean="0"/>
          </a:p>
          <a:p>
            <a:r>
              <a:rPr lang="en-US" baseline="0" dirty="0" smtClean="0"/>
              <a:t>Review the questions on the slide. Stress that this opening is intended to be very conversational and to minimize any potential awkwardness as an individual comes forward. </a:t>
            </a:r>
          </a:p>
          <a:p>
            <a:endParaRPr lang="en-US" baseline="0" dirty="0" smtClean="0"/>
          </a:p>
          <a:p>
            <a:r>
              <a:rPr lang="en-US" baseline="0" dirty="0" smtClean="0"/>
              <a:t>Remind the group that just coming forward may be a very big step for some – so we want to be welcoming and approachable. </a:t>
            </a:r>
            <a:endParaRPr lang="en-US" dirty="0"/>
          </a:p>
        </p:txBody>
      </p:sp>
    </p:spTree>
    <p:extLst>
      <p:ext uri="{BB962C8B-B14F-4D97-AF65-F5344CB8AC3E}">
        <p14:creationId xmlns:p14="http://schemas.microsoft.com/office/powerpoint/2010/main" val="4268700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as</a:t>
            </a:r>
            <a:r>
              <a:rPr lang="en-US" baseline="0" dirty="0" smtClean="0"/>
              <a:t> you open a dialogue with your third question – some may start at what we’ve dubbed “Level 1” or the “safe zone.” Meaning, they may give you a very general/broad response. </a:t>
            </a:r>
          </a:p>
          <a:p>
            <a:endParaRPr lang="en-US" baseline="0" dirty="0" smtClean="0"/>
          </a:p>
          <a:p>
            <a:r>
              <a:rPr lang="en-US" baseline="0" dirty="0" smtClean="0"/>
              <a:t>Your goal then is to ask a few follow-up questions to gather enough information that your prayer can be more personal. </a:t>
            </a:r>
          </a:p>
          <a:p>
            <a:endParaRPr lang="en-US" baseline="0" dirty="0" smtClean="0"/>
          </a:p>
          <a:p>
            <a:r>
              <a:rPr lang="en-US" baseline="0" dirty="0" smtClean="0"/>
              <a:t>Read through the sample responses under Level 1, and the sample replies under Level 2. </a:t>
            </a:r>
          </a:p>
          <a:p>
            <a:endParaRPr lang="en-US" baseline="0" dirty="0" smtClean="0"/>
          </a:p>
          <a:p>
            <a:pPr marL="0" lvl="0" indent="0">
              <a:buFontTx/>
              <a:buNone/>
            </a:pPr>
            <a:r>
              <a:rPr lang="en-US" dirty="0" smtClean="0"/>
              <a:t>You may shift into</a:t>
            </a:r>
            <a:r>
              <a:rPr lang="en-US" baseline="0" dirty="0" smtClean="0"/>
              <a:t> </a:t>
            </a:r>
            <a:r>
              <a:rPr lang="en-US" dirty="0" smtClean="0"/>
              <a:t>role playing a scenario right here</a:t>
            </a:r>
            <a:r>
              <a:rPr lang="en-US" baseline="0" dirty="0" smtClean="0"/>
              <a:t> – such as:</a:t>
            </a:r>
          </a:p>
          <a:p>
            <a:pPr marL="457200" lvl="1" indent="0">
              <a:buFontTx/>
              <a:buNone/>
            </a:pPr>
            <a:r>
              <a:rPr lang="en-US" i="1" baseline="0" dirty="0" smtClean="0"/>
              <a:t>Let’s say a man comes forward. You introduce yourself and find out his name is Mike. You ask him – “Is there is anything in particular you would like to pray about together?” And they respond, “Yes – I’m going through a tough time right now.” You don’t want to launch right into a prayer – “Lord, please help Mike, as he’s going through a tough time.” You want to ask him to tell you a little more – encourage him to share what he’s struggling with – so that your prayer can be most meaningful for him.”</a:t>
            </a:r>
          </a:p>
          <a:p>
            <a:pPr marL="0" lvl="0" indent="0">
              <a:buFontTx/>
              <a:buNone/>
            </a:pPr>
            <a:endParaRPr lang="en-US" i="0" baseline="0" dirty="0" smtClean="0"/>
          </a:p>
          <a:p>
            <a:pPr marL="0" lvl="0" indent="0">
              <a:buFontTx/>
              <a:buNone/>
            </a:pPr>
            <a:r>
              <a:rPr lang="en-US" i="0" baseline="0" dirty="0" smtClean="0"/>
              <a:t>Once you feel that you have a good understanding of their need, shift to Step II – Pray Together. </a:t>
            </a:r>
            <a:endParaRPr lang="en-US" i="0" dirty="0"/>
          </a:p>
        </p:txBody>
      </p:sp>
    </p:spTree>
    <p:extLst>
      <p:ext uri="{BB962C8B-B14F-4D97-AF65-F5344CB8AC3E}">
        <p14:creationId xmlns:p14="http://schemas.microsoft.com/office/powerpoint/2010/main" val="1521693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each person take out their</a:t>
            </a:r>
            <a:r>
              <a:rPr lang="en-US" baseline="0" dirty="0" smtClean="0"/>
              <a:t> Prayer Card. </a:t>
            </a:r>
          </a:p>
          <a:p>
            <a:pPr marL="171450" indent="-171450">
              <a:buFont typeface="Arial"/>
              <a:buChar char="•"/>
            </a:pPr>
            <a:r>
              <a:rPr lang="en-US" baseline="0" dirty="0" smtClean="0"/>
              <a:t>Read the two prayer options out loud – the “scripted” prayer on one side, and the “outline” prayer on the other. </a:t>
            </a:r>
          </a:p>
          <a:p>
            <a:endParaRPr lang="en-US" baseline="0" dirty="0" smtClean="0"/>
          </a:p>
          <a:p>
            <a:r>
              <a:rPr lang="en-US" baseline="0" dirty="0" smtClean="0"/>
              <a:t>Explain that if they find it helpful, the intent is for them to carry this card with them and hold it in their hands as they pray. (They need to keep this card for use during the event.)</a:t>
            </a:r>
          </a:p>
          <a:p>
            <a:endParaRPr lang="en-US" baseline="0" dirty="0" smtClean="0"/>
          </a:p>
          <a:p>
            <a:r>
              <a:rPr lang="en-US" baseline="0" dirty="0" smtClean="0"/>
              <a:t>Remind the group members that it is absolutely fine for them to pray in their own words if they are comfortable doing so. </a:t>
            </a:r>
          </a:p>
          <a:p>
            <a:endParaRPr lang="en-US" baseline="0" dirty="0" smtClean="0"/>
          </a:p>
          <a:p>
            <a:r>
              <a:rPr lang="en-US" baseline="0" dirty="0" smtClean="0"/>
              <a:t>After they pray, they should transition to the final step of the process (see language at bottom of slide). </a:t>
            </a:r>
            <a:endParaRPr lang="en-US" dirty="0"/>
          </a:p>
        </p:txBody>
      </p:sp>
    </p:spTree>
    <p:extLst>
      <p:ext uri="{BB962C8B-B14F-4D97-AF65-F5344CB8AC3E}">
        <p14:creationId xmlns:p14="http://schemas.microsoft.com/office/powerpoint/2010/main" val="1389524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that Part III is to provide a copy of the DAY ONE booklet as a take-away</a:t>
            </a:r>
          </a:p>
          <a:p>
            <a:pPr marL="171450" indent="-171450">
              <a:buFont typeface="Arial"/>
              <a:buChar char="•"/>
            </a:pPr>
            <a:r>
              <a:rPr lang="en-US" baseline="0" dirty="0" smtClean="0"/>
              <a:t>This resource is designed for the individual to read on their own after the show/event. It provides them with a guide to continued prayer as well as several scripture verses that they may find helpful.</a:t>
            </a:r>
          </a:p>
          <a:p>
            <a:endParaRPr lang="en-US" baseline="0" dirty="0" smtClean="0"/>
          </a:p>
          <a:p>
            <a:r>
              <a:rPr lang="en-US" baseline="0" dirty="0" smtClean="0"/>
              <a:t>Ask each person to take out their copy of the booklet. </a:t>
            </a:r>
            <a:r>
              <a:rPr lang="en-US" u="sng" baseline="0" dirty="0" smtClean="0"/>
              <a:t>Briefly</a:t>
            </a:r>
            <a:r>
              <a:rPr lang="en-US" baseline="0" dirty="0" smtClean="0"/>
              <a:t> walk through each page together so that everyone is familiar with the resource. </a:t>
            </a:r>
          </a:p>
          <a:p>
            <a:pPr marL="171450" indent="-171450">
              <a:buFont typeface="Arial"/>
              <a:buChar char="•"/>
            </a:pPr>
            <a:r>
              <a:rPr lang="en-US" baseline="0" dirty="0" smtClean="0"/>
              <a:t>You may want to give special focus on the pages listed on the slide (Daily Strength, Prayer, and The Journey Begins). These are pages that the Ground Team Members may want to point out to the individual they are praying with, based on their needs. </a:t>
            </a:r>
          </a:p>
          <a:p>
            <a:pPr marL="171450" indent="-171450">
              <a:buFont typeface="Arial"/>
              <a:buChar char="•"/>
            </a:pPr>
            <a:r>
              <a:rPr lang="en-US" baseline="0" dirty="0" smtClean="0"/>
              <a:t>Remind the group that they can have this copy for themselves and that many more will be available the during the event for them to distribute.</a:t>
            </a:r>
          </a:p>
        </p:txBody>
      </p:sp>
    </p:spTree>
    <p:extLst>
      <p:ext uri="{BB962C8B-B14F-4D97-AF65-F5344CB8AC3E}">
        <p14:creationId xmlns:p14="http://schemas.microsoft.com/office/powerpoint/2010/main" val="4073292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aseline="0" dirty="0" smtClean="0"/>
              <a:t>Finally, stress the importance of having each person they pray with complete the tear-off card. </a:t>
            </a:r>
          </a:p>
          <a:p>
            <a:pPr marL="0" indent="0">
              <a:buFont typeface="Arial"/>
              <a:buNone/>
            </a:pPr>
            <a:endParaRPr lang="en-US" baseline="0" dirty="0" smtClean="0"/>
          </a:p>
          <a:p>
            <a:pPr marL="0" indent="0">
              <a:buFont typeface="Arial"/>
              <a:buNone/>
            </a:pPr>
            <a:r>
              <a:rPr lang="en-US" baseline="0" dirty="0" smtClean="0"/>
              <a:t>Explain that: </a:t>
            </a:r>
          </a:p>
          <a:p>
            <a:pPr marL="171450" indent="-171450">
              <a:buFont typeface="Arial"/>
              <a:buChar char="•"/>
            </a:pPr>
            <a:r>
              <a:rPr lang="en-US" baseline="0" dirty="0" smtClean="0"/>
              <a:t>This card provides a way for the </a:t>
            </a:r>
            <a:r>
              <a:rPr lang="en-US" baseline="0" dirty="0" err="1" smtClean="0"/>
              <a:t>pop</a:t>
            </a:r>
            <a:r>
              <a:rPr lang="en-US" b="1" baseline="0" dirty="0" err="1" smtClean="0"/>
              <a:t>we</a:t>
            </a:r>
            <a:r>
              <a:rPr lang="en-US" baseline="0" dirty="0" smtClean="0"/>
              <a:t> team to follow-up with individuals as needed. This information will not be shared outside of </a:t>
            </a:r>
            <a:r>
              <a:rPr lang="en-US" baseline="0" dirty="0" err="1" smtClean="0"/>
              <a:t>pop</a:t>
            </a:r>
            <a:r>
              <a:rPr lang="en-US" b="1" baseline="0" dirty="0" err="1" smtClean="0"/>
              <a:t>we</a:t>
            </a:r>
            <a:r>
              <a:rPr lang="en-US" baseline="0" dirty="0" smtClean="0"/>
              <a:t>. </a:t>
            </a:r>
          </a:p>
          <a:p>
            <a:pPr marL="171450" indent="-171450">
              <a:buFont typeface="Arial"/>
              <a:buChar char="•"/>
            </a:pPr>
            <a:r>
              <a:rPr lang="en-US" baseline="0" dirty="0" smtClean="0"/>
              <a:t>Each Ground Team member will be given a </a:t>
            </a:r>
            <a:r>
              <a:rPr lang="en-US" baseline="0" dirty="0" err="1" smtClean="0"/>
              <a:t>pop</a:t>
            </a:r>
            <a:r>
              <a:rPr lang="en-US" b="1" baseline="0" dirty="0" err="1" smtClean="0"/>
              <a:t>we</a:t>
            </a:r>
            <a:r>
              <a:rPr lang="en-US" b="0" baseline="0" dirty="0" smtClean="0"/>
              <a:t> apron to wear the night of the concert/event. The apron has pockets for their supplies – their individual prayer card, the Day One booklets, and a pen. </a:t>
            </a:r>
          </a:p>
          <a:p>
            <a:pPr marL="171450" indent="-171450">
              <a:buFont typeface="Arial"/>
              <a:buChar char="•"/>
            </a:pPr>
            <a:r>
              <a:rPr lang="en-US" b="0" baseline="0" dirty="0" smtClean="0"/>
              <a:t>Once they’ve given the booklet and briefly explained its purpose, they should actually hand the individual a pen and ask them to complete the card before they move on to pray with another individual. </a:t>
            </a:r>
          </a:p>
          <a:p>
            <a:pPr marL="171450" indent="-171450">
              <a:buFont typeface="Arial"/>
              <a:buChar char="•"/>
            </a:pPr>
            <a:r>
              <a:rPr lang="en-US" b="0" baseline="0" dirty="0" smtClean="0"/>
              <a:t>At the end of the night, the Ground Team Leader will collect all of these cards and give them to Joe West (or another member of the </a:t>
            </a:r>
            <a:r>
              <a:rPr lang="en-US" b="0" baseline="0" dirty="0" err="1" smtClean="0"/>
              <a:t>pop</a:t>
            </a:r>
            <a:r>
              <a:rPr lang="en-US" b="1" baseline="0" dirty="0" err="1" smtClean="0"/>
              <a:t>we</a:t>
            </a:r>
            <a:r>
              <a:rPr lang="en-US" b="0" baseline="0" dirty="0" smtClean="0"/>
              <a:t> team).</a:t>
            </a:r>
          </a:p>
          <a:p>
            <a:pPr marL="171450" indent="-171450">
              <a:buFont typeface="Arial"/>
              <a:buChar char="•"/>
            </a:pPr>
            <a:endParaRPr lang="en-US" b="0" baseline="0" dirty="0" smtClean="0"/>
          </a:p>
          <a:p>
            <a:pPr marL="0" indent="0">
              <a:buFont typeface="Arial"/>
              <a:buNone/>
            </a:pPr>
            <a:r>
              <a:rPr lang="en-US" b="0" baseline="0" dirty="0" smtClean="0"/>
              <a:t>Explain that once the candidate has completed the card, the ground team member can close by saying something like (read the line on the bottom of the slide). </a:t>
            </a:r>
          </a:p>
          <a:p>
            <a:pPr marL="0" indent="0">
              <a:buFont typeface="Arial"/>
              <a:buNone/>
            </a:pPr>
            <a:endParaRPr lang="en-US" b="0" baseline="0" dirty="0" smtClean="0"/>
          </a:p>
          <a:p>
            <a:pPr marL="0" indent="0">
              <a:buFont typeface="Arial"/>
              <a:buNone/>
            </a:pPr>
            <a:r>
              <a:rPr lang="en-US" b="0" baseline="0" dirty="0" smtClean="0"/>
              <a:t>Pause here to ask what questions the group may have about the 3-step prayer process.</a:t>
            </a:r>
            <a:endParaRPr lang="en-US" b="1" baseline="0" dirty="0" smtClean="0"/>
          </a:p>
        </p:txBody>
      </p:sp>
    </p:spTree>
    <p:extLst>
      <p:ext uri="{BB962C8B-B14F-4D97-AF65-F5344CB8AC3E}">
        <p14:creationId xmlns:p14="http://schemas.microsoft.com/office/powerpoint/2010/main" val="4073292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description of the additional responsibilities. </a:t>
            </a:r>
          </a:p>
          <a:p>
            <a:endParaRPr lang="en-US" baseline="0" dirty="0" smtClean="0"/>
          </a:p>
          <a:p>
            <a:r>
              <a:rPr lang="en-US" baseline="0" dirty="0" smtClean="0"/>
              <a:t>Then, choose two people who feeling comfortable working on the </a:t>
            </a:r>
            <a:r>
              <a:rPr lang="en-US" baseline="0" dirty="0" err="1" smtClean="0"/>
              <a:t>ipads</a:t>
            </a:r>
            <a:r>
              <a:rPr lang="en-US" baseline="0" dirty="0" smtClean="0"/>
              <a:t> for #2 and #4, and email the names of those people to </a:t>
            </a:r>
            <a:r>
              <a:rPr lang="en-US" baseline="0" dirty="0" err="1" smtClean="0"/>
              <a:t>erica@populationwe.com</a:t>
            </a:r>
            <a:r>
              <a:rPr lang="en-US" baseline="0" dirty="0" smtClean="0"/>
              <a:t> so she can be in touch with them with instructions. </a:t>
            </a:r>
            <a:endParaRPr lang="en-US" dirty="0"/>
          </a:p>
        </p:txBody>
      </p:sp>
    </p:spTree>
    <p:extLst>
      <p:ext uri="{BB962C8B-B14F-4D97-AF65-F5344CB8AC3E}">
        <p14:creationId xmlns:p14="http://schemas.microsoft.com/office/powerpoint/2010/main" val="1048257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finish our session with a few important</a:t>
            </a:r>
            <a:r>
              <a:rPr lang="en-US" i="1" baseline="0" dirty="0" smtClean="0"/>
              <a:t> logistical items…”</a:t>
            </a:r>
            <a:endParaRPr lang="en-US" i="0" baseline="0" dirty="0" smtClean="0"/>
          </a:p>
          <a:p>
            <a:endParaRPr lang="en-US" i="0" baseline="0" dirty="0" smtClean="0"/>
          </a:p>
          <a:p>
            <a:r>
              <a:rPr lang="en-US" i="0" baseline="0" dirty="0" smtClean="0"/>
              <a:t>Read through the Event Expectations listed on the slide. </a:t>
            </a:r>
          </a:p>
          <a:p>
            <a:endParaRPr lang="en-US" i="0" baseline="0" dirty="0" smtClean="0"/>
          </a:p>
          <a:p>
            <a:r>
              <a:rPr lang="en-US" i="0" baseline="0" dirty="0" smtClean="0"/>
              <a:t>Your group may have questions – so we’ve tried to answer the most FAQs on the next few slides. </a:t>
            </a:r>
          </a:p>
          <a:p>
            <a:pPr marL="171450" indent="-171450">
              <a:buFont typeface="Arial"/>
              <a:buChar char="•"/>
            </a:pPr>
            <a:r>
              <a:rPr lang="en-US" i="0" baseline="0" dirty="0" smtClean="0"/>
              <a:t>If you are asked a question that you aren’t sure of the answer to – please reach out to the </a:t>
            </a:r>
            <a:r>
              <a:rPr lang="en-US" i="0" baseline="0" dirty="0" err="1" smtClean="0"/>
              <a:t>pop</a:t>
            </a:r>
            <a:r>
              <a:rPr lang="en-US" b="1" i="0" baseline="0" dirty="0" err="1" smtClean="0"/>
              <a:t>we</a:t>
            </a:r>
            <a:r>
              <a:rPr lang="en-US" i="0" baseline="0" dirty="0" smtClean="0"/>
              <a:t> team and we’ll help you find out!</a:t>
            </a:r>
            <a:endParaRPr lang="en-US" i="0" dirty="0"/>
          </a:p>
        </p:txBody>
      </p:sp>
    </p:spTree>
    <p:extLst>
      <p:ext uri="{BB962C8B-B14F-4D97-AF65-F5344CB8AC3E}">
        <p14:creationId xmlns:p14="http://schemas.microsoft.com/office/powerpoint/2010/main" val="485617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“To help INTRODUCE</a:t>
            </a:r>
            <a:r>
              <a:rPr lang="en-US" i="1" baseline="0" dirty="0" smtClean="0"/>
              <a:t> us to the mission of </a:t>
            </a:r>
            <a:r>
              <a:rPr lang="en-US" i="1" baseline="0" dirty="0" err="1" smtClean="0"/>
              <a:t>pop</a:t>
            </a:r>
            <a:r>
              <a:rPr lang="en-US" b="1" i="1" baseline="0" dirty="0" err="1" smtClean="0"/>
              <a:t>we</a:t>
            </a:r>
            <a:r>
              <a:rPr lang="en-US" i="1" baseline="0" dirty="0" smtClean="0"/>
              <a:t>, let’s listen to Matthew West share the story behind his call to build this ministry.” </a:t>
            </a:r>
          </a:p>
          <a:p>
            <a:endParaRPr lang="en-US" dirty="0" smtClean="0"/>
          </a:p>
          <a:p>
            <a:r>
              <a:rPr lang="en-US" dirty="0" smtClean="0"/>
              <a:t>Play</a:t>
            </a:r>
            <a:r>
              <a:rPr lang="en-US" baseline="0" dirty="0" smtClean="0"/>
              <a:t> the Intro video. </a:t>
            </a:r>
          </a:p>
          <a:p>
            <a:pPr marL="628650" lvl="1" indent="-171450">
              <a:buFont typeface="Arial"/>
              <a:buChar char="•"/>
            </a:pPr>
            <a:r>
              <a:rPr lang="en-US" i="0" baseline="0" dirty="0" smtClean="0"/>
              <a:t>Click </a:t>
            </a:r>
            <a:r>
              <a:rPr lang="en-US" i="0" u="sng" baseline="0" dirty="0" smtClean="0"/>
              <a:t>on the video thumbnail</a:t>
            </a:r>
            <a:r>
              <a:rPr lang="en-US" i="0" baseline="0" dirty="0" smtClean="0"/>
              <a:t> to play the video. (If you click elsewhere on the slide, it will end the slideshow.)</a:t>
            </a:r>
          </a:p>
          <a:p>
            <a:pPr marL="628650" lvl="1" indent="-171450">
              <a:buFont typeface="Arial"/>
              <a:buChar char="•"/>
            </a:pPr>
            <a:endParaRPr lang="en-US" i="0" baseline="0" dirty="0" smtClean="0"/>
          </a:p>
          <a:p>
            <a:endParaRPr lang="en-US" baseline="0" dirty="0" smtClean="0"/>
          </a:p>
          <a:p>
            <a:endParaRPr lang="en-US" baseline="0" dirty="0" smtClean="0"/>
          </a:p>
          <a:p>
            <a:r>
              <a:rPr lang="en-US" baseline="0" dirty="0" smtClean="0"/>
              <a:t>After the video, you may want to say something like:</a:t>
            </a:r>
          </a:p>
          <a:p>
            <a:r>
              <a:rPr lang="en-US" i="1" baseline="0" dirty="0" smtClean="0"/>
              <a:t>“Now, let’s take a deeper look at how Matthew West’s ministry, </a:t>
            </a:r>
            <a:r>
              <a:rPr lang="en-US" i="1" baseline="0" dirty="0" err="1" smtClean="0"/>
              <a:t>popwe</a:t>
            </a:r>
            <a:r>
              <a:rPr lang="en-US" i="1" baseline="0" dirty="0" smtClean="0"/>
              <a:t>, serves.”</a:t>
            </a:r>
          </a:p>
        </p:txBody>
      </p:sp>
    </p:spTree>
    <p:extLst>
      <p:ext uri="{BB962C8B-B14F-4D97-AF65-F5344CB8AC3E}">
        <p14:creationId xmlns:p14="http://schemas.microsoft.com/office/powerpoint/2010/main" val="2276035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know your venue</a:t>
            </a:r>
            <a:r>
              <a:rPr lang="en-US" baseline="0" dirty="0" smtClean="0"/>
              <a:t> and whether seats are individually purchased or if the tickets are general admission.  </a:t>
            </a:r>
            <a:endParaRPr lang="en-US" dirty="0"/>
          </a:p>
        </p:txBody>
      </p:sp>
    </p:spTree>
    <p:extLst>
      <p:ext uri="{BB962C8B-B14F-4D97-AF65-F5344CB8AC3E}">
        <p14:creationId xmlns:p14="http://schemas.microsoft.com/office/powerpoint/2010/main" val="2912698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 on your group and your interest, you may even consider hosting a post-session even</a:t>
            </a:r>
            <a:r>
              <a:rPr lang="en-US" baseline="0" dirty="0" smtClean="0"/>
              <a:t>t in the days following the show.  It would be great for the members to share what they learned, how they felt, places they’ve used the prayer process outside of this event, etc.  </a:t>
            </a:r>
            <a:endParaRPr lang="en-US" dirty="0"/>
          </a:p>
        </p:txBody>
      </p:sp>
    </p:spTree>
    <p:extLst>
      <p:ext uri="{BB962C8B-B14F-4D97-AF65-F5344CB8AC3E}">
        <p14:creationId xmlns:p14="http://schemas.microsoft.com/office/powerpoint/2010/main" val="1786178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4939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6066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I.   Let me share one final video message from Matthew. </a:t>
            </a:r>
          </a:p>
          <a:p>
            <a:endParaRPr lang="en-US" i="0" baseline="0" dirty="0" smtClean="0"/>
          </a:p>
          <a:p>
            <a:pPr marL="628650" lvl="1" indent="-171450">
              <a:buFont typeface="Arial"/>
              <a:buChar char="•"/>
            </a:pPr>
            <a:r>
              <a:rPr lang="en-US" i="0" baseline="0" dirty="0" smtClean="0"/>
              <a:t>Click </a:t>
            </a:r>
            <a:r>
              <a:rPr lang="en-US" i="0" u="sng" baseline="0" dirty="0" smtClean="0"/>
              <a:t>on the video thumbnail</a:t>
            </a:r>
            <a:r>
              <a:rPr lang="en-US" i="0" baseline="0" dirty="0" smtClean="0"/>
              <a:t> to play the video. (If you click elsewhere on the slide, it will end the slideshow.)</a:t>
            </a:r>
          </a:p>
          <a:p>
            <a:pPr marL="628650" lvl="1" indent="-171450">
              <a:buFont typeface="Arial"/>
              <a:buChar char="•"/>
            </a:pPr>
            <a:endParaRPr lang="en-US" i="0" baseline="0" dirty="0" smtClean="0"/>
          </a:p>
          <a:p>
            <a:pPr marL="0" lvl="0" indent="0">
              <a:buFont typeface="Arial"/>
              <a:buNone/>
            </a:pPr>
            <a:r>
              <a:rPr lang="en-US" i="0" baseline="0" dirty="0" smtClean="0"/>
              <a:t>II.  Debrief by:</a:t>
            </a:r>
          </a:p>
          <a:p>
            <a:pPr marL="0" lvl="0" indent="0">
              <a:buFont typeface="Arial"/>
              <a:buNone/>
            </a:pPr>
            <a:endParaRPr lang="en-US" i="0" baseline="0" dirty="0" smtClean="0"/>
          </a:p>
          <a:p>
            <a:pPr marL="628650" lvl="1" indent="-171450">
              <a:buFont typeface="Arial"/>
              <a:buChar char="•"/>
            </a:pPr>
            <a:r>
              <a:rPr lang="en-US" i="0" baseline="0" dirty="0" smtClean="0"/>
              <a:t>Asking each person to share ONE reflection about this session. </a:t>
            </a:r>
          </a:p>
          <a:p>
            <a:pPr marL="628650" lvl="1" indent="-171450">
              <a:buFont typeface="Arial"/>
              <a:buChar char="•"/>
            </a:pPr>
            <a:r>
              <a:rPr lang="en-US" i="0" baseline="0" dirty="0" smtClean="0"/>
              <a:t>Reminding everyone to continue to lift the </a:t>
            </a:r>
            <a:r>
              <a:rPr lang="en-US" i="0" baseline="0" dirty="0" err="1" smtClean="0"/>
              <a:t>pop</a:t>
            </a:r>
            <a:r>
              <a:rPr lang="en-US" b="1" i="0" baseline="0" dirty="0" err="1" smtClean="0"/>
              <a:t>we</a:t>
            </a:r>
            <a:r>
              <a:rPr lang="en-US" i="0" baseline="0" dirty="0" smtClean="0"/>
              <a:t> prayer requests. </a:t>
            </a:r>
          </a:p>
          <a:p>
            <a:pPr marL="628650" lvl="1" indent="-171450">
              <a:buFont typeface="Arial"/>
              <a:buChar char="•"/>
            </a:pPr>
            <a:r>
              <a:rPr lang="en-US" i="0" baseline="0" dirty="0" smtClean="0"/>
              <a:t>Asking each person to practice the prayer process with others, especially their loved ones. </a:t>
            </a:r>
          </a:p>
          <a:p>
            <a:pPr marL="457200" lvl="1" indent="0">
              <a:buFont typeface="Arial"/>
              <a:buNone/>
            </a:pPr>
            <a:endParaRPr lang="en-US" i="0" baseline="0" dirty="0" smtClean="0"/>
          </a:p>
          <a:p>
            <a:pPr marL="285750" indent="-285750">
              <a:buAutoNum type="romanUcPeriod" startAt="3"/>
            </a:pPr>
            <a:r>
              <a:rPr lang="en-US" i="0" baseline="0" dirty="0" smtClean="0"/>
              <a:t>Close in prayer. You may use the following prayer, which includes several of the prayer requests from the handout – or you can pray your own. </a:t>
            </a:r>
          </a:p>
          <a:p>
            <a:pPr marL="0" indent="0">
              <a:buNone/>
            </a:pPr>
            <a:endParaRPr lang="en-US" i="0" baseline="0" dirty="0" smtClean="0"/>
          </a:p>
          <a:p>
            <a:pPr marL="457200" lvl="1" indent="0">
              <a:buNone/>
            </a:pPr>
            <a:r>
              <a:rPr lang="en-US" i="0" baseline="0" dirty="0" smtClean="0"/>
              <a:t>Lord, we thank you for bringing us together and calling us to this ministry. We truly believe that you hear and answer our prayers. We ask for your blessings for:</a:t>
            </a:r>
          </a:p>
          <a:p>
            <a:pPr marL="628650" lvl="1" indent="-171450">
              <a:buFont typeface="Arial"/>
              <a:buChar char="•"/>
            </a:pPr>
            <a:r>
              <a:rPr lang="en-US" i="0" baseline="0" dirty="0" smtClean="0"/>
              <a:t>Our upcoming Matthew West show – and all of the upcoming shows on his fall tour – that you may show your presence to all who attend..</a:t>
            </a:r>
          </a:p>
          <a:p>
            <a:pPr marL="628650" lvl="1" indent="-171450">
              <a:buFont typeface="Arial"/>
              <a:buChar char="•"/>
            </a:pPr>
            <a:r>
              <a:rPr lang="en-US" i="0" baseline="0" dirty="0" smtClean="0"/>
              <a:t>Those who will attend – that they may experience salvation and healing through the music and those they encounter at the show.</a:t>
            </a:r>
          </a:p>
          <a:p>
            <a:pPr marL="628650" lvl="1" indent="-171450">
              <a:buFont typeface="Arial"/>
              <a:buChar char="•"/>
            </a:pPr>
            <a:r>
              <a:rPr lang="en-US" i="0" baseline="0" dirty="0" smtClean="0"/>
              <a:t>All those associated with the show – Matthew, the band, the crew, other musicians – for their health and safe travel.</a:t>
            </a:r>
          </a:p>
          <a:p>
            <a:pPr marL="628650" lvl="1" indent="-171450">
              <a:buFont typeface="Arial"/>
              <a:buChar char="•"/>
            </a:pPr>
            <a:r>
              <a:rPr lang="en-US" i="0" baseline="0" dirty="0" smtClean="0"/>
              <a:t>All of us tonight – that by serving others in this ministry, our own faith and our belief in the power of prayer may be strengthened.</a:t>
            </a:r>
          </a:p>
          <a:p>
            <a:pPr marL="628650" lvl="1" indent="-171450">
              <a:buFont typeface="Arial"/>
              <a:buChar char="•"/>
            </a:pPr>
            <a:r>
              <a:rPr lang="en-US" i="0" baseline="0" dirty="0" smtClean="0"/>
              <a:t>And for our own needs – those we’ve prayed for together, and those we hold deep in our hearts. </a:t>
            </a:r>
          </a:p>
          <a:p>
            <a:pPr marL="457200" lvl="1" indent="0">
              <a:buFont typeface="Arial"/>
              <a:buNone/>
            </a:pPr>
            <a:r>
              <a:rPr lang="en-US" i="0" baseline="0" dirty="0" smtClean="0"/>
              <a:t>It is written in Isaiah: </a:t>
            </a:r>
            <a:r>
              <a:rPr lang="en-US" i="1" baseline="0" dirty="0" smtClean="0"/>
              <a:t>Then I heard the voice of the Lord saying, “Whom shall I send? Who will go for us? And I said “Here I am. Send me.” </a:t>
            </a:r>
          </a:p>
          <a:p>
            <a:pPr marL="457200" lvl="1" indent="0">
              <a:buFont typeface="Arial"/>
              <a:buNone/>
            </a:pPr>
            <a:r>
              <a:rPr lang="en-US" i="0" baseline="0" dirty="0" smtClean="0"/>
              <a:t>Bless us as you send us forth to do your work. </a:t>
            </a:r>
          </a:p>
          <a:p>
            <a:pPr marL="457200" lvl="1" indent="0">
              <a:buFont typeface="Arial"/>
              <a:buNone/>
            </a:pPr>
            <a:r>
              <a:rPr lang="en-US" i="0" baseline="0" dirty="0" smtClean="0"/>
              <a:t>Father, we lift these prayers in the name of Jesus, your Son. </a:t>
            </a:r>
          </a:p>
          <a:p>
            <a:pPr marL="457200" lvl="1" indent="0">
              <a:buFont typeface="Arial"/>
              <a:buNone/>
            </a:pPr>
            <a:r>
              <a:rPr lang="en-US" i="0" baseline="0" dirty="0" smtClean="0"/>
              <a:t>Amen. </a:t>
            </a:r>
          </a:p>
          <a:p>
            <a:endParaRPr lang="en-US" dirty="0" smtClean="0"/>
          </a:p>
          <a:p>
            <a:r>
              <a:rPr lang="en-US" dirty="0" smtClean="0"/>
              <a:t>Thank</a:t>
            </a:r>
            <a:r>
              <a:rPr lang="en-US" baseline="0" dirty="0" smtClean="0"/>
              <a:t> everyone for coming!</a:t>
            </a:r>
            <a:endParaRPr lang="en-US" dirty="0"/>
          </a:p>
        </p:txBody>
      </p:sp>
    </p:spTree>
    <p:extLst>
      <p:ext uri="{BB962C8B-B14F-4D97-AF65-F5344CB8AC3E}">
        <p14:creationId xmlns:p14="http://schemas.microsoft.com/office/powerpoint/2010/main" val="189744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The purpose of this slide is so that the Ground Team can be informed about </a:t>
            </a:r>
            <a:r>
              <a:rPr lang="en-US" baseline="0" dirty="0" err="1" smtClean="0"/>
              <a:t>popwe</a:t>
            </a:r>
            <a:r>
              <a:rPr lang="en-US" baseline="0" dirty="0" smtClean="0"/>
              <a:t> and be able to share that information with those who ask about </a:t>
            </a:r>
            <a:r>
              <a:rPr lang="en-US" baseline="0" dirty="0" err="1" smtClean="0"/>
              <a:t>popwe</a:t>
            </a:r>
            <a:r>
              <a:rPr lang="en-US" baseline="0" dirty="0" smtClean="0"/>
              <a:t> during the concert. </a:t>
            </a:r>
          </a:p>
          <a:p>
            <a:pPr marL="171450" indent="-171450">
              <a:buFontTx/>
              <a:buChar char="-"/>
            </a:pPr>
            <a:endParaRPr lang="en-US" baseline="0" dirty="0" smtClean="0"/>
          </a:p>
          <a:p>
            <a:pPr marL="171450" indent="-171450">
              <a:buFontTx/>
              <a:buChar char="-"/>
            </a:pPr>
            <a:r>
              <a:rPr lang="en-US" baseline="0" dirty="0" smtClean="0"/>
              <a:t>Read through each way </a:t>
            </a:r>
            <a:r>
              <a:rPr lang="en-US" baseline="0" dirty="0" err="1" smtClean="0"/>
              <a:t>popwe</a:t>
            </a:r>
            <a:r>
              <a:rPr lang="en-US" baseline="0" dirty="0" smtClean="0"/>
              <a:t> serves</a:t>
            </a:r>
          </a:p>
          <a:p>
            <a:pPr marL="171450" indent="-171450">
              <a:buFontTx/>
              <a:buChar char="-"/>
            </a:pPr>
            <a:endParaRPr lang="en-US" baseline="0" dirty="0" smtClean="0"/>
          </a:p>
          <a:p>
            <a:r>
              <a:rPr lang="en-US" baseline="0" dirty="0" smtClean="0"/>
              <a:t>- You can let people know that they can visit </a:t>
            </a:r>
            <a:r>
              <a:rPr lang="en-US" baseline="0" dirty="0" err="1" smtClean="0"/>
              <a:t>popwe.org</a:t>
            </a:r>
            <a:r>
              <a:rPr lang="en-US" baseline="0" dirty="0" smtClean="0"/>
              <a:t> for a deeper look into the 4 ways we serve and to see the resources we offer. </a:t>
            </a:r>
          </a:p>
          <a:p>
            <a:endParaRPr lang="en-US" baseline="0" dirty="0" smtClean="0"/>
          </a:p>
          <a:p>
            <a:r>
              <a:rPr lang="en-US" baseline="0" dirty="0" smtClean="0"/>
              <a:t>- After this slide, you may want to say something like:</a:t>
            </a:r>
          </a:p>
          <a:p>
            <a:r>
              <a:rPr lang="en-US" i="1" baseline="0" dirty="0" smtClean="0"/>
              <a:t>“During Matthew’s concerts, Matthew shares the inspiration behind many of his songs that have been written based on powerful stories of God’s great impact in people’s lives. Many members of the audience are affected by these stories in profound ways and will be inspired to seek prayer or help if they can relate to those stories. Let’s take a look at one of those stories:”</a:t>
            </a:r>
            <a:endParaRPr lang="en-US" dirty="0"/>
          </a:p>
        </p:txBody>
      </p:sp>
    </p:spTree>
    <p:extLst>
      <p:ext uri="{BB962C8B-B14F-4D97-AF65-F5344CB8AC3E}">
        <p14:creationId xmlns:p14="http://schemas.microsoft.com/office/powerpoint/2010/main" val="481295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Pass out copies of the statement of faith to each Ground Team Member. </a:t>
            </a:r>
          </a:p>
          <a:p>
            <a:endParaRPr lang="en-US" i="1" baseline="0" dirty="0" smtClean="0"/>
          </a:p>
          <a:p>
            <a:r>
              <a:rPr lang="en-US" i="1" baseline="0" dirty="0" smtClean="0"/>
              <a:t>Because we are representatives of Matthew West’s ministry at the concert, it is important for us to know and represent what pop</a:t>
            </a:r>
            <a:r>
              <a:rPr lang="en-US" b="1" i="1" baseline="0" dirty="0" smtClean="0"/>
              <a:t>we</a:t>
            </a:r>
            <a:r>
              <a:rPr lang="en-US" i="1" baseline="0" dirty="0" smtClean="0"/>
              <a:t> believes. </a:t>
            </a:r>
          </a:p>
          <a:p>
            <a:endParaRPr lang="en-US" baseline="0" dirty="0" smtClean="0"/>
          </a:p>
          <a:p>
            <a:r>
              <a:rPr lang="en-US" baseline="0" dirty="0" smtClean="0"/>
              <a:t>Give everyone time to read over the Statement of Faith and read this slide aloud to them. Once everyone has had time to look it over, have everyone sign the Statement of Faith and hand them back to you so that you can keep them and bring them to Pastor Joe West at the show, or you can scan them over to </a:t>
            </a:r>
            <a:r>
              <a:rPr lang="en-US" baseline="0" dirty="0" err="1" smtClean="0"/>
              <a:t>erica@populationwe.com</a:t>
            </a:r>
            <a:r>
              <a:rPr lang="en-US" baseline="0" dirty="0" smtClean="0"/>
              <a:t>. </a:t>
            </a:r>
          </a:p>
          <a:p>
            <a:endParaRPr lang="en-US" baseline="0" dirty="0" smtClean="0"/>
          </a:p>
          <a:p>
            <a:r>
              <a:rPr lang="en-US" baseline="0" dirty="0" smtClean="0"/>
              <a:t>- After this slide, you may want to say something like:</a:t>
            </a:r>
          </a:p>
          <a:p>
            <a:r>
              <a:rPr lang="en-US" i="1" baseline="0" dirty="0" smtClean="0"/>
              <a:t>“During Matthew’s concerts, Matthew shares the inspiration behind many of his songs that have been written based on powerful stories of God’s great impact in people’s lives. Many members of the audience are affected by these stories in profound ways and will be inspired to seek prayer or help if they can relate to those stories. Let’s take a look at one of those stories:”</a:t>
            </a:r>
            <a:endParaRPr lang="en-US" dirty="0" smtClean="0"/>
          </a:p>
          <a:p>
            <a:endParaRPr lang="en-US" dirty="0"/>
          </a:p>
        </p:txBody>
      </p:sp>
    </p:spTree>
    <p:extLst>
      <p:ext uri="{BB962C8B-B14F-4D97-AF65-F5344CB8AC3E}">
        <p14:creationId xmlns:p14="http://schemas.microsoft.com/office/powerpoint/2010/main" val="167908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“Now</a:t>
            </a:r>
            <a:r>
              <a:rPr lang="en-US" i="1" baseline="0" dirty="0" smtClean="0"/>
              <a:t> that we’ve introduced you to </a:t>
            </a:r>
            <a:r>
              <a:rPr lang="en-US" i="1" baseline="0" dirty="0" err="1" smtClean="0"/>
              <a:t>pop</a:t>
            </a:r>
            <a:r>
              <a:rPr lang="en-US" b="1" i="1" baseline="0" dirty="0" err="1" smtClean="0"/>
              <a:t>we</a:t>
            </a:r>
            <a:r>
              <a:rPr lang="en-US" i="1" baseline="0" dirty="0" smtClean="0"/>
              <a:t>, and been inspired by the “power of story” – let’s shift into our next objective for our session: EQUIPPING you to serve at our upcoming concert/event.” </a:t>
            </a:r>
            <a:endParaRPr lang="en-US" i="1" dirty="0"/>
          </a:p>
        </p:txBody>
      </p:sp>
    </p:spTree>
    <p:extLst>
      <p:ext uri="{BB962C8B-B14F-4D97-AF65-F5344CB8AC3E}">
        <p14:creationId xmlns:p14="http://schemas.microsoft.com/office/powerpoint/2010/main" val="2445459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that the role of the Ground Team Members at the event is two-fold: </a:t>
            </a:r>
          </a:p>
          <a:p>
            <a:pPr marL="171450" indent="-171450">
              <a:buFont typeface="Arial"/>
              <a:buChar char="•"/>
            </a:pPr>
            <a:r>
              <a:rPr lang="en-US" baseline="0" dirty="0" smtClean="0"/>
              <a:t>To pray with concert-goers who come forward during and after the show. </a:t>
            </a:r>
          </a:p>
          <a:p>
            <a:pPr marL="171450" indent="-171450">
              <a:buFont typeface="Arial"/>
              <a:buChar char="•"/>
            </a:pPr>
            <a:r>
              <a:rPr lang="en-US" baseline="0" dirty="0" smtClean="0"/>
              <a:t>Explain how </a:t>
            </a:r>
            <a:r>
              <a:rPr lang="en-US" baseline="0" dirty="0" err="1" smtClean="0"/>
              <a:t>popwe</a:t>
            </a:r>
            <a:r>
              <a:rPr lang="en-US" baseline="0" dirty="0" smtClean="0"/>
              <a:t> serves and how people can gain access to our free resources</a:t>
            </a:r>
          </a:p>
          <a:p>
            <a:endParaRPr lang="en-US" baseline="0" dirty="0" smtClean="0"/>
          </a:p>
          <a:p>
            <a:r>
              <a:rPr lang="en-US" i="1" u="none" baseline="0" dirty="0" smtClean="0"/>
              <a:t>“The primary focus of our role as a Ground Team is to pray with those who come forward. As we discussed earlier, this process can change lives and we hope that you will take what you learn during this session and share with others.”</a:t>
            </a:r>
          </a:p>
        </p:txBody>
      </p:sp>
    </p:spTree>
    <p:extLst>
      <p:ext uri="{BB962C8B-B14F-4D97-AF65-F5344CB8AC3E}">
        <p14:creationId xmlns:p14="http://schemas.microsoft.com/office/powerpoint/2010/main" val="3547152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“Before we talk about HOW</a:t>
            </a:r>
            <a:r>
              <a:rPr lang="en-US" i="1" baseline="0" dirty="0" smtClean="0"/>
              <a:t> we should pray over others – let’s first talk through some of the potential fears that could be associated with this ministry.” </a:t>
            </a:r>
          </a:p>
          <a:p>
            <a:endParaRPr lang="en-US" dirty="0" smtClean="0"/>
          </a:p>
          <a:p>
            <a:r>
              <a:rPr lang="en-US" dirty="0" smtClean="0"/>
              <a:t>Note</a:t>
            </a:r>
            <a:r>
              <a:rPr lang="en-US" baseline="0" dirty="0" smtClean="0"/>
              <a:t> to Facilitator: The goal on this slide is to reassure the group that any fears they might have are totally normal – and shared. Through the next few slides, you will help them realize how they can easily overcome any fears they may have. </a:t>
            </a:r>
          </a:p>
          <a:p>
            <a:endParaRPr lang="en-US" dirty="0" smtClean="0"/>
          </a:p>
          <a:p>
            <a:pPr lvl="1"/>
            <a:r>
              <a:rPr lang="en-US" dirty="0" smtClean="0"/>
              <a:t>-</a:t>
            </a:r>
            <a:r>
              <a:rPr lang="en-US" baseline="0" dirty="0" smtClean="0"/>
              <a:t> </a:t>
            </a:r>
            <a:r>
              <a:rPr lang="en-US" dirty="0" smtClean="0"/>
              <a:t>Optional</a:t>
            </a:r>
            <a:r>
              <a:rPr lang="en-US" baseline="0" dirty="0" smtClean="0"/>
              <a:t> Activity -</a:t>
            </a:r>
            <a:endParaRPr lang="en-US" dirty="0" smtClean="0"/>
          </a:p>
          <a:p>
            <a:pPr lvl="1"/>
            <a:r>
              <a:rPr lang="en-US" dirty="0" smtClean="0"/>
              <a:t>If</a:t>
            </a:r>
            <a:r>
              <a:rPr lang="en-US" baseline="0" dirty="0" smtClean="0"/>
              <a:t> you have a flipchart available, ask the group to brainstorm a list of potential fears about a prayer ministry. This allows them to voice their own concerns. </a:t>
            </a:r>
          </a:p>
          <a:p>
            <a:pPr lvl="1"/>
            <a:r>
              <a:rPr lang="en-US" baseline="0" dirty="0" smtClean="0"/>
              <a:t>Once you have a list of 5 or so items, click to display the list in the blue box. Most likely, the two lists will be very similar. </a:t>
            </a:r>
          </a:p>
          <a:p>
            <a:endParaRPr lang="en-US" baseline="0" dirty="0" smtClean="0"/>
          </a:p>
          <a:p>
            <a:r>
              <a:rPr lang="en-US" baseline="0" dirty="0" smtClean="0"/>
              <a:t>If you choose not to do the optional flipchart activity – </a:t>
            </a:r>
          </a:p>
          <a:p>
            <a:r>
              <a:rPr lang="en-US" baseline="0" dirty="0" smtClean="0"/>
              <a:t>Click to display the list in the blue box and discuss. You should expect to see a lot of heads nodding as you talk through this list of common fears/concerns. </a:t>
            </a:r>
          </a:p>
          <a:p>
            <a:r>
              <a:rPr lang="en-US" baseline="0" dirty="0" smtClean="0"/>
              <a:t>Note that the last item on the list “I’m not worthy to pray over someone else” highlights in red as this is the most common and least likely to be voiced. The next slide bridges the last concern and seeks to overcome it.</a:t>
            </a:r>
          </a:p>
        </p:txBody>
      </p:sp>
    </p:spTree>
    <p:extLst>
      <p:ext uri="{BB962C8B-B14F-4D97-AF65-F5344CB8AC3E}">
        <p14:creationId xmlns:p14="http://schemas.microsoft.com/office/powerpoint/2010/main" val="1116899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scripture passages aloud</a:t>
            </a:r>
            <a:r>
              <a:rPr lang="en-US" baseline="0" dirty="0" smtClean="0"/>
              <a:t> or let the group read them silently to themselves. </a:t>
            </a:r>
            <a:endParaRPr lang="en-US" dirty="0" smtClean="0"/>
          </a:p>
          <a:p>
            <a:endParaRPr lang="en-US" dirty="0" smtClean="0"/>
          </a:p>
          <a:p>
            <a:pPr lvl="1"/>
            <a:r>
              <a:rPr lang="en-US" dirty="0" smtClean="0"/>
              <a:t>-</a:t>
            </a:r>
            <a:r>
              <a:rPr lang="en-US" baseline="0" dirty="0" smtClean="0"/>
              <a:t> </a:t>
            </a:r>
            <a:r>
              <a:rPr lang="en-US" dirty="0" smtClean="0"/>
              <a:t>Optional</a:t>
            </a:r>
            <a:r>
              <a:rPr lang="en-US" baseline="0" dirty="0" smtClean="0"/>
              <a:t> Activity -</a:t>
            </a:r>
          </a:p>
          <a:p>
            <a:pPr lvl="1"/>
            <a:r>
              <a:rPr lang="en-US" baseline="0" dirty="0" smtClean="0"/>
              <a:t>Allow the group to silently read through the list of scriptures. Ask each member of your group to share which passage stands out most to them and why – or if they have another scripture passage about prayer that is especially meaningful to them. </a:t>
            </a:r>
          </a:p>
          <a:p>
            <a:endParaRPr lang="en-US" baseline="0" dirty="0" smtClean="0"/>
          </a:p>
          <a:p>
            <a:r>
              <a:rPr lang="en-US" b="1" baseline="0" dirty="0" smtClean="0"/>
              <a:t>IMPORTANT KEY POINT!</a:t>
            </a:r>
          </a:p>
          <a:p>
            <a:r>
              <a:rPr lang="en-US" baseline="0" dirty="0" smtClean="0"/>
              <a:t>CLICK to animate the slide (the question “</a:t>
            </a:r>
            <a:r>
              <a:rPr lang="en-US" i="1" baseline="0" dirty="0" smtClean="0"/>
              <a:t>Do you believe in the power of prayer”</a:t>
            </a:r>
            <a:r>
              <a:rPr lang="en-US" i="0" baseline="0" dirty="0" smtClean="0"/>
              <a:t> appears).</a:t>
            </a:r>
            <a:r>
              <a:rPr lang="en-US" baseline="0" dirty="0" smtClean="0"/>
              <a:t> Close with a discussion around the following: </a:t>
            </a:r>
          </a:p>
          <a:p>
            <a:endParaRPr lang="en-US" baseline="0" dirty="0" smtClean="0"/>
          </a:p>
          <a:p>
            <a:pPr lvl="1"/>
            <a:r>
              <a:rPr lang="en-US" baseline="0" dirty="0" smtClean="0"/>
              <a:t>So we really have two questions we each need to answer: </a:t>
            </a:r>
          </a:p>
          <a:p>
            <a:pPr marL="685800" lvl="1" indent="-228600">
              <a:buFont typeface="+mj-lt"/>
              <a:buAutoNum type="arabicPeriod"/>
            </a:pPr>
            <a:r>
              <a:rPr lang="en-US" baseline="0" dirty="0" smtClean="0"/>
              <a:t>Do I feel I am qualified to pray over someone else? (By this point, everyone should be able to answer “yes” to this one!)  Again, we are saying “qualified” not yet equipped which we will learn next.</a:t>
            </a:r>
          </a:p>
          <a:p>
            <a:pPr marL="457200" lvl="1" indent="0">
              <a:buFont typeface="+mj-lt"/>
              <a:buNone/>
            </a:pPr>
            <a:endParaRPr lang="en-US" baseline="0" dirty="0" smtClean="0"/>
          </a:p>
          <a:p>
            <a:pPr marL="457200" lvl="1" indent="0">
              <a:buFont typeface="+mj-lt"/>
              <a:buNone/>
            </a:pPr>
            <a:r>
              <a:rPr lang="en-US" baseline="0" dirty="0" smtClean="0"/>
              <a:t>And then – more importantly - </a:t>
            </a:r>
          </a:p>
          <a:p>
            <a:pPr marL="685800" lvl="1" indent="-228600">
              <a:buFont typeface="+mj-lt"/>
              <a:buAutoNum type="arabicPeriod" startAt="2"/>
            </a:pPr>
            <a:r>
              <a:rPr lang="en-US" baseline="0" dirty="0" smtClean="0"/>
              <a:t>Do I believe in my heart that my prayers are being heard?  </a:t>
            </a:r>
            <a:r>
              <a:rPr lang="en-US" i="1" baseline="0" dirty="0" smtClean="0"/>
              <a:t>Do I truly believe in the power of prayer? </a:t>
            </a:r>
          </a:p>
          <a:p>
            <a:pPr marL="457200" lvl="1" indent="0">
              <a:buNone/>
            </a:pPr>
            <a:r>
              <a:rPr lang="en-US" baseline="0" dirty="0" smtClean="0"/>
              <a:t>Even if you have a bit of lingering doubt about your answer to #1 - if your answer is a resounding “yes” to this question, then you are ABSOLUTELY qualified!</a:t>
            </a:r>
          </a:p>
        </p:txBody>
      </p:sp>
    </p:spTree>
    <p:extLst>
      <p:ext uri="{BB962C8B-B14F-4D97-AF65-F5344CB8AC3E}">
        <p14:creationId xmlns:p14="http://schemas.microsoft.com/office/powerpoint/2010/main" val="1452686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“So we’ve addressed some of the the potential</a:t>
            </a:r>
            <a:r>
              <a:rPr lang="en-US" i="1" baseline="0" dirty="0" smtClean="0"/>
              <a:t> fears</a:t>
            </a:r>
            <a:r>
              <a:rPr lang="en-US" i="1" dirty="0" smtClean="0"/>
              <a:t> – about not being qualified or worthy</a:t>
            </a:r>
            <a:r>
              <a:rPr lang="en-US" i="1" baseline="0" dirty="0" smtClean="0"/>
              <a:t> for this ministry. However, there may also be a bit of a ‘fear of the unknown.’ We don’t know what types of prayer requests people may bring forward. So let’s review what’s been the experience of other </a:t>
            </a:r>
            <a:r>
              <a:rPr lang="en-US" i="1" baseline="0" dirty="0" err="1" smtClean="0"/>
              <a:t>pop</a:t>
            </a:r>
            <a:r>
              <a:rPr lang="en-US" b="1" i="1" baseline="0" dirty="0" err="1" smtClean="0"/>
              <a:t>we</a:t>
            </a:r>
            <a:r>
              <a:rPr lang="en-US" i="1" baseline="0" dirty="0" smtClean="0"/>
              <a:t> Ground Teams in this ministry.” </a:t>
            </a:r>
          </a:p>
          <a:p>
            <a:endParaRPr lang="en-US" i="1" baseline="0" dirty="0" smtClean="0"/>
          </a:p>
          <a:p>
            <a:r>
              <a:rPr lang="en-US" i="0" baseline="0" dirty="0" smtClean="0"/>
              <a:t>Explain that b</a:t>
            </a:r>
            <a:r>
              <a:rPr lang="en-US" dirty="0" smtClean="0"/>
              <a:t>ased</a:t>
            </a:r>
            <a:r>
              <a:rPr lang="en-US" baseline="0" dirty="0" smtClean="0"/>
              <a:t> on past experience, t</a:t>
            </a:r>
            <a:r>
              <a:rPr lang="en-US" dirty="0" smtClean="0"/>
              <a:t>he vast majority of requests will be “general</a:t>
            </a:r>
            <a:r>
              <a:rPr lang="en-US" baseline="0" dirty="0" smtClean="0"/>
              <a:t> requests” – such as these. Many of us may pray for these types of things every day in our own lives. </a:t>
            </a:r>
          </a:p>
          <a:p>
            <a:endParaRPr lang="en-US" baseline="0" dirty="0" smtClean="0"/>
          </a:p>
          <a:p>
            <a:r>
              <a:rPr lang="en-US" baseline="0" dirty="0" smtClean="0"/>
              <a:t>For these types of requests, you will use the traditional prayer process – which we will teach you in just a few minutes. </a:t>
            </a:r>
            <a:endParaRPr lang="en-US" dirty="0"/>
          </a:p>
        </p:txBody>
      </p:sp>
    </p:spTree>
    <p:extLst>
      <p:ext uri="{BB962C8B-B14F-4D97-AF65-F5344CB8AC3E}">
        <p14:creationId xmlns:p14="http://schemas.microsoft.com/office/powerpoint/2010/main" val="546666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A97DF9-BA6B-E643-80AB-386B3FCB7A3F}" type="datetime1">
              <a:rPr lang="en-US" smtClean="0"/>
              <a:t>7/24/17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260275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1_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76118B77-32A0-8C46-9428-67D4E5EF7B5E}" type="datetime1">
              <a:rPr lang="en-US" smtClean="0"/>
              <a:t>7/24/17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28925414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1E846-BC19-0B4A-80A9-4EE03D27D4D1}" type="datetime1">
              <a:rPr lang="en-US" smtClean="0"/>
              <a:t>7/24/17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2137309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DBAFD8-6134-B048-9C79-1A5F7839C47E}" type="datetime1">
              <a:rPr lang="en-US" smtClean="0"/>
              <a:t>7/24/17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439962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BC3F17-C0ED-2242-ACFB-A343E17ED5A2}" type="datetime1">
              <a:rPr lang="en-US" smtClean="0"/>
              <a:t>7/24/17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117064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F477-0456-AF46-B35B-9BE6D467CE3A}" type="datetime1">
              <a:rPr lang="en-US" smtClean="0"/>
              <a:t>7/24/17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1334048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34EE15-EAEE-C24A-84DA-DEEEE0B69994}" type="datetime1">
              <a:rPr lang="en-US" smtClean="0"/>
              <a:t>7/24/17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1290752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34DA0F-E587-9040-BB29-60A664CDC51F}" type="datetime1">
              <a:rPr lang="en-US" smtClean="0"/>
              <a:t>7/24/17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1345498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E40C4-9524-4441-BE8B-52FE5DD37C8D}" type="datetime1">
              <a:rPr lang="en-US" smtClean="0"/>
              <a:t>7/24/17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326146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F2D301-CE62-B04F-9F87-A64ADC26F791}" type="datetime1">
              <a:rPr lang="en-US" smtClean="0"/>
              <a:t>7/24/17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546637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972B45-D0AE-4542-A8BB-7AE6F242C6CD}" type="datetime1">
              <a:rPr lang="en-US" smtClean="0"/>
              <a:t>7/24/17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893894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71209271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14C1FC-2FE1-CC41-BA43-7DD9AE38B8FA}" type="datetime1">
              <a:rPr lang="en-US" smtClean="0"/>
              <a:t>7/24/17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78256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7989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6B545B93-00A5-1B40-BBFA-5AF651FA2DD4}" type="datetime1">
              <a:rPr lang="en-US" smtClean="0"/>
              <a:t>7/24/17</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270526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0E4CBFC8-66B4-E44A-A9D3-D2ACB722BB57}" type="datetime1">
              <a:rPr lang="en-US" smtClean="0"/>
              <a:t>7/24/17</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smtClean="0"/>
              <a:t>Click to edit Master title style</a:t>
            </a:r>
            <a:endParaRPr lang="en-US" dirty="0"/>
          </a:p>
        </p:txBody>
      </p:sp>
    </p:spTree>
    <p:extLst>
      <p:ext uri="{BB962C8B-B14F-4D97-AF65-F5344CB8AC3E}">
        <p14:creationId xmlns:p14="http://schemas.microsoft.com/office/powerpoint/2010/main" val="174046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2943BD4-94AB-B848-A855-8404E7CB2D1D}" type="datetime1">
              <a:rPr lang="en-US" smtClean="0"/>
              <a:t>7/24/17</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342587206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7120927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960F1DDF-1854-E44F-8BAE-07887D2B3E46}" type="datetime1">
              <a:rPr lang="en-US" smtClean="0"/>
              <a:t>7/24/17</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45787948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81D4E47-8DC0-9F4C-A1E9-876A44F07E8C}" type="datetime1">
              <a:rPr lang="en-US" smtClean="0"/>
              <a:t>7/24/17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38442351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BA2F0-1B35-224A-BFC0-C729BC1C3067}" type="datetime1">
              <a:rPr lang="en-US" smtClean="0"/>
              <a:t>7/24/17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33349D-21E4-F14F-AED5-34E021AF52A5}" type="slidenum">
              <a:rPr lang="en-US" smtClean="0"/>
              <a:t>‹#›</a:t>
            </a:fld>
            <a:endParaRPr lang="en-US"/>
          </a:p>
        </p:txBody>
      </p:sp>
    </p:spTree>
    <p:extLst>
      <p:ext uri="{BB962C8B-B14F-4D97-AF65-F5344CB8AC3E}">
        <p14:creationId xmlns:p14="http://schemas.microsoft.com/office/powerpoint/2010/main" val="100662443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67" r:id="rId4"/>
    <p:sldLayoutId id="2147483662" r:id="rId5"/>
    <p:sldLayoutId id="2147483666" r:id="rId6"/>
    <p:sldLayoutId id="2147483665" r:id="rId7"/>
    <p:sldLayoutId id="2147483663" r:id="rId8"/>
    <p:sldLayoutId id="2147483660" r:id="rId9"/>
    <p:sldLayoutId id="2147483661" r:id="rId10"/>
    <p:sldLayoutId id="2147483650" r:id="rId11"/>
    <p:sldLayoutId id="2147483651" r:id="rId12"/>
    <p:sldLayoutId id="2147483652" r:id="rId13"/>
    <p:sldLayoutId id="2147483653" r:id="rId14"/>
    <p:sldLayoutId id="2147483654" r:id="rId15"/>
    <p:sldLayoutId id="2147483655" r:id="rId16"/>
    <p:sldLayoutId id="2147483656" r:id="rId17"/>
    <p:sldLayoutId id="2147483657" r:id="rId18"/>
    <p:sldLayoutId id="2147483658" r:id="rId19"/>
    <p:sldLayoutId id="2147483659" r:id="rId20"/>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4.emf"/><Relationship Id="rId12" Type="http://schemas.openxmlformats.org/officeDocument/2006/relationships/image" Target="../media/image15.jpg"/><Relationship Id="rId13" Type="http://schemas.openxmlformats.org/officeDocument/2006/relationships/image" Target="../media/image16.png"/><Relationship Id="rId1" Type="http://schemas.microsoft.com/office/2007/relationships/media" Target="../media/media1.m4a"/><Relationship Id="rId2" Type="http://schemas.openxmlformats.org/officeDocument/2006/relationships/audio" Target="../media/media1.m4a"/><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png"/><Relationship Id="rId9" Type="http://schemas.openxmlformats.org/officeDocument/2006/relationships/image" Target="../media/image12.jpeg"/><Relationship Id="rId10"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10.xml"/><Relationship Id="rId5" Type="http://schemas.openxmlformats.org/officeDocument/2006/relationships/image" Target="../media/image34.jpeg"/><Relationship Id="rId6" Type="http://schemas.microsoft.com/office/2007/relationships/hdphoto" Target="../media/hdphoto3.wdp"/><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jpeg"/><Relationship Id="rId11" Type="http://schemas.openxmlformats.org/officeDocument/2006/relationships/image" Target="../media/image16.png"/><Relationship Id="rId1" Type="http://schemas.microsoft.com/office/2007/relationships/media" Target="../media/media9.m4a"/><Relationship Id="rId2" Type="http://schemas.openxmlformats.org/officeDocument/2006/relationships/audio" Target="../media/media9.m4a"/></Relationships>
</file>

<file path=ppt/slides/_rels/slide11.xml.rels><?xml version="1.0" encoding="UTF-8" standalone="yes"?>
<Relationships xmlns="http://schemas.openxmlformats.org/package/2006/relationships"><Relationship Id="rId11" Type="http://schemas.openxmlformats.org/officeDocument/2006/relationships/image" Target="../media/image44.png"/><Relationship Id="rId12" Type="http://schemas.microsoft.com/office/2007/relationships/hdphoto" Target="../media/hdphoto5.wdp"/><Relationship Id="rId13" Type="http://schemas.openxmlformats.org/officeDocument/2006/relationships/image" Target="../media/image16.png"/><Relationship Id="rId1" Type="http://schemas.microsoft.com/office/2007/relationships/media" Target="../media/media10.m4a"/><Relationship Id="rId2" Type="http://schemas.openxmlformats.org/officeDocument/2006/relationships/audio" Target="../media/media10.m4a"/><Relationship Id="rId3" Type="http://schemas.openxmlformats.org/officeDocument/2006/relationships/slideLayout" Target="../slideLayouts/slideLayout9.xml"/><Relationship Id="rId4" Type="http://schemas.openxmlformats.org/officeDocument/2006/relationships/notesSlide" Target="../notesSlides/notesSlide11.xml"/><Relationship Id="rId5" Type="http://schemas.openxmlformats.org/officeDocument/2006/relationships/image" Target="../media/image39.png"/><Relationship Id="rId6" Type="http://schemas.openxmlformats.org/officeDocument/2006/relationships/image" Target="../media/image40.png"/><Relationship Id="rId7" Type="http://schemas.microsoft.com/office/2007/relationships/hdphoto" Target="../media/hdphoto4.wdp"/><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jpeg"/></Relationships>
</file>

<file path=ppt/slides/_rels/slide12.xml.rels><?xml version="1.0" encoding="UTF-8" standalone="yes"?>
<Relationships xmlns="http://schemas.openxmlformats.org/package/2006/relationships"><Relationship Id="rId11" Type="http://schemas.microsoft.com/office/2007/relationships/hdphoto" Target="../media/hdphoto6.wdp"/><Relationship Id="rId12" Type="http://schemas.openxmlformats.org/officeDocument/2006/relationships/image" Target="../media/image48.png"/><Relationship Id="rId13" Type="http://schemas.microsoft.com/office/2007/relationships/hdphoto" Target="../media/hdphoto7.wdp"/><Relationship Id="rId14" Type="http://schemas.openxmlformats.org/officeDocument/2006/relationships/image" Target="../media/image16.png"/><Relationship Id="rId1" Type="http://schemas.microsoft.com/office/2007/relationships/media" Target="../media/media11.m4a"/><Relationship Id="rId2" Type="http://schemas.openxmlformats.org/officeDocument/2006/relationships/audio" Target="../media/media11.m4a"/><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45.jpeg"/><Relationship Id="rId6" Type="http://schemas.openxmlformats.org/officeDocument/2006/relationships/image" Target="../media/image46.emf"/><Relationship Id="rId7" Type="http://schemas.openxmlformats.org/officeDocument/2006/relationships/image" Target="../media/image22.emf"/><Relationship Id="rId8" Type="http://schemas.openxmlformats.org/officeDocument/2006/relationships/image" Target="../media/image24.emf"/><Relationship Id="rId9" Type="http://schemas.openxmlformats.org/officeDocument/2006/relationships/image" Target="../media/image23.png"/><Relationship Id="rId10"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49.jpeg"/><Relationship Id="rId6" Type="http://schemas.openxmlformats.org/officeDocument/2006/relationships/image" Target="../media/image16.png"/><Relationship Id="rId1" Type="http://schemas.microsoft.com/office/2007/relationships/media" Target="../media/media12.m4a"/><Relationship Id="rId2" Type="http://schemas.openxmlformats.org/officeDocument/2006/relationships/audio" Target="../media/media12.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8.jpeg"/><Relationship Id="rId6" Type="http://schemas.openxmlformats.org/officeDocument/2006/relationships/image" Target="../media/image50.jpeg"/><Relationship Id="rId7" Type="http://schemas.openxmlformats.org/officeDocument/2006/relationships/image" Target="../media/image22.emf"/><Relationship Id="rId8" Type="http://schemas.openxmlformats.org/officeDocument/2006/relationships/image" Target="../media/image16.png"/><Relationship Id="rId1" Type="http://schemas.microsoft.com/office/2007/relationships/media" Target="../media/media13.m4a"/><Relationship Id="rId2" Type="http://schemas.openxmlformats.org/officeDocument/2006/relationships/audio" Target="../media/media13.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51.emf"/><Relationship Id="rId6" Type="http://schemas.openxmlformats.org/officeDocument/2006/relationships/image" Target="../media/image16.png"/><Relationship Id="rId1" Type="http://schemas.microsoft.com/office/2007/relationships/media" Target="../media/media14.m4a"/><Relationship Id="rId2" Type="http://schemas.openxmlformats.org/officeDocument/2006/relationships/audio" Target="../media/media14.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23.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16.png"/><Relationship Id="rId9" Type="http://schemas.openxmlformats.org/officeDocument/2006/relationships/image" Target="../media/image54.png"/><Relationship Id="rId1" Type="http://schemas.microsoft.com/office/2007/relationships/media" Target="../media/media15.m4a"/><Relationship Id="rId2" Type="http://schemas.openxmlformats.org/officeDocument/2006/relationships/audio" Target="../media/media15.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55.emf"/><Relationship Id="rId6" Type="http://schemas.openxmlformats.org/officeDocument/2006/relationships/image" Target="../media/image56.emf"/><Relationship Id="rId7" Type="http://schemas.openxmlformats.org/officeDocument/2006/relationships/image" Target="../media/image16.png"/><Relationship Id="rId1" Type="http://schemas.microsoft.com/office/2007/relationships/media" Target="../media/media16.m4a"/><Relationship Id="rId2" Type="http://schemas.openxmlformats.org/officeDocument/2006/relationships/audio" Target="../media/media16.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8.xml"/><Relationship Id="rId5" Type="http://schemas.openxmlformats.org/officeDocument/2006/relationships/image" Target="../media/image16.png"/><Relationship Id="rId1" Type="http://schemas.microsoft.com/office/2007/relationships/media" Target="../media/media17.m4a"/><Relationship Id="rId2" Type="http://schemas.openxmlformats.org/officeDocument/2006/relationships/audio" Target="../media/media17.m4a"/></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4" Type="http://schemas.openxmlformats.org/officeDocument/2006/relationships/audio" Target="../media/media3.m4a"/><Relationship Id="rId5" Type="http://schemas.openxmlformats.org/officeDocument/2006/relationships/slideLayout" Target="../slideLayouts/slideLayout8.xml"/><Relationship Id="rId6" Type="http://schemas.openxmlformats.org/officeDocument/2006/relationships/notesSlide" Target="../notesSlides/notesSlide2.xml"/><Relationship Id="rId7" Type="http://schemas.openxmlformats.org/officeDocument/2006/relationships/image" Target="../media/image8.jpeg"/><Relationship Id="rId8" Type="http://schemas.openxmlformats.org/officeDocument/2006/relationships/image" Target="../media/image14.emf"/><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6.png"/><Relationship Id="rId1" Type="http://schemas.microsoft.com/office/2007/relationships/media" Target="../media/media2.mp4"/><Relationship Id="rId2" Type="http://schemas.openxmlformats.org/officeDocument/2006/relationships/video" Target="../media/media2.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microsoft.com/office/2007/relationships/media" Target="../media/media19.m4a"/><Relationship Id="rId4" Type="http://schemas.openxmlformats.org/officeDocument/2006/relationships/audio" Target="../media/media19.m4a"/><Relationship Id="rId5" Type="http://schemas.openxmlformats.org/officeDocument/2006/relationships/slideLayout" Target="../slideLayouts/slideLayout5.xml"/><Relationship Id="rId6" Type="http://schemas.openxmlformats.org/officeDocument/2006/relationships/notesSlide" Target="../notesSlides/notesSlide24.xml"/><Relationship Id="rId7" Type="http://schemas.openxmlformats.org/officeDocument/2006/relationships/image" Target="../media/image3.jpeg"/><Relationship Id="rId8" Type="http://schemas.openxmlformats.org/officeDocument/2006/relationships/image" Target="../media/image57.png"/><Relationship Id="rId9" Type="http://schemas.openxmlformats.org/officeDocument/2006/relationships/image" Target="../media/image16.png"/><Relationship Id="rId1" Type="http://schemas.microsoft.com/office/2007/relationships/media" Target="../media/media18.mp4"/><Relationship Id="rId2" Type="http://schemas.openxmlformats.org/officeDocument/2006/relationships/video" Target="../media/media18.mp4"/></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3.xml"/><Relationship Id="rId5" Type="http://schemas.openxmlformats.org/officeDocument/2006/relationships/image" Target="../media/image16.png"/><Relationship Id="rId1" Type="http://schemas.microsoft.com/office/2007/relationships/media" Target="../media/media4.m4a"/><Relationship Id="rId2" Type="http://schemas.openxmlformats.org/officeDocument/2006/relationships/audio" Target="../media/media4.m4a"/></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4.emf"/><Relationship Id="rId5" Type="http://schemas.openxmlformats.org/officeDocument/2006/relationships/image" Target="../media/image21.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6.xml"/><Relationship Id="rId5" Type="http://schemas.openxmlformats.org/officeDocument/2006/relationships/image" Target="../media/image22.emf"/><Relationship Id="rId6" Type="http://schemas.openxmlformats.org/officeDocument/2006/relationships/image" Target="../media/image23.png"/><Relationship Id="rId7" Type="http://schemas.openxmlformats.org/officeDocument/2006/relationships/image" Target="../media/image24.emf"/><Relationship Id="rId8" Type="http://schemas.openxmlformats.org/officeDocument/2006/relationships/image" Target="../media/image16.png"/><Relationship Id="rId9" Type="http://schemas.openxmlformats.org/officeDocument/2006/relationships/image" Target="../media/image25.emf"/><Relationship Id="rId1" Type="http://schemas.microsoft.com/office/2007/relationships/media" Target="../media/media5.m4a"/><Relationship Id="rId2" Type="http://schemas.openxmlformats.org/officeDocument/2006/relationships/audio" Target="../media/media5.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7.xml"/><Relationship Id="rId5" Type="http://schemas.openxmlformats.org/officeDocument/2006/relationships/image" Target="../media/image26.png"/><Relationship Id="rId6" Type="http://schemas.openxmlformats.org/officeDocument/2006/relationships/image" Target="../media/image16.png"/><Relationship Id="rId1" Type="http://schemas.microsoft.com/office/2007/relationships/media" Target="../media/media6.m4a"/><Relationship Id="rId2"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8.xml"/><Relationship Id="rId5" Type="http://schemas.openxmlformats.org/officeDocument/2006/relationships/image" Target="../media/image27.png"/><Relationship Id="rId6" Type="http://schemas.microsoft.com/office/2007/relationships/hdphoto" Target="../media/hdphoto1.wdp"/><Relationship Id="rId7" Type="http://schemas.openxmlformats.org/officeDocument/2006/relationships/image" Target="../media/image28.png"/><Relationship Id="rId8" Type="http://schemas.microsoft.com/office/2007/relationships/hdphoto" Target="../media/hdphoto2.wdp"/><Relationship Id="rId9" Type="http://schemas.openxmlformats.org/officeDocument/2006/relationships/image" Target="../media/image16.png"/><Relationship Id="rId1" Type="http://schemas.microsoft.com/office/2007/relationships/media" Target="../media/media7.m4a"/><Relationship Id="rId2" Type="http://schemas.openxmlformats.org/officeDocument/2006/relationships/audio" Target="../media/media7.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9.xml"/><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16.png"/><Relationship Id="rId1" Type="http://schemas.microsoft.com/office/2007/relationships/media" Target="../media/media8.m4a"/><Relationship Id="rId2"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stretch>
            <a:fillRect/>
          </a:stretch>
        </p:blipFill>
        <p:spPr>
          <a:xfrm>
            <a:off x="3402419" y="28031"/>
            <a:ext cx="5725485" cy="2876268"/>
          </a:xfrm>
          <a:prstGeom prst="rect">
            <a:avLst/>
          </a:prstGeom>
        </p:spPr>
      </p:pic>
      <p:pic>
        <p:nvPicPr>
          <p:cNvPr id="5" name="Picture 4"/>
          <p:cNvPicPr>
            <a:picLocks noChangeAspect="1"/>
          </p:cNvPicPr>
          <p:nvPr/>
        </p:nvPicPr>
        <p:blipFill>
          <a:blip r:embed="rId6" cstate="print"/>
          <a:stretch>
            <a:fillRect/>
          </a:stretch>
        </p:blipFill>
        <p:spPr>
          <a:xfrm>
            <a:off x="20923" y="2818500"/>
            <a:ext cx="7408577" cy="2296266"/>
          </a:xfrm>
          <a:prstGeom prst="rect">
            <a:avLst/>
          </a:prstGeom>
        </p:spPr>
      </p:pic>
      <p:pic>
        <p:nvPicPr>
          <p:cNvPr id="6" name="Picture 5"/>
          <p:cNvPicPr>
            <a:picLocks noChangeAspect="1"/>
          </p:cNvPicPr>
          <p:nvPr/>
        </p:nvPicPr>
        <p:blipFill>
          <a:blip r:embed="rId7" cstate="print"/>
          <a:stretch>
            <a:fillRect/>
          </a:stretch>
        </p:blipFill>
        <p:spPr>
          <a:xfrm>
            <a:off x="7429500" y="2807259"/>
            <a:ext cx="1698404" cy="2293850"/>
          </a:xfrm>
          <a:prstGeom prst="rect">
            <a:avLst/>
          </a:prstGeom>
        </p:spPr>
      </p:pic>
      <p:sp>
        <p:nvSpPr>
          <p:cNvPr id="7" name="Rectangle 6"/>
          <p:cNvSpPr/>
          <p:nvPr/>
        </p:nvSpPr>
        <p:spPr>
          <a:xfrm>
            <a:off x="8755230" y="1447800"/>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pic>
        <p:nvPicPr>
          <p:cNvPr id="8" name="Picture 7" descr="PopulationWe_1_WithTagline_transparentBackground.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9909" y="427834"/>
            <a:ext cx="2719168" cy="868503"/>
          </a:xfrm>
          <a:prstGeom prst="rect">
            <a:avLst/>
          </a:prstGeom>
        </p:spPr>
      </p:pic>
      <p:sp>
        <p:nvSpPr>
          <p:cNvPr id="12" name="Title 4"/>
          <p:cNvSpPr txBox="1">
            <a:spLocks/>
          </p:cNvSpPr>
          <p:nvPr/>
        </p:nvSpPr>
        <p:spPr>
          <a:xfrm>
            <a:off x="519909" y="3308169"/>
            <a:ext cx="6797621" cy="1828800"/>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smtClean="0">
                <a:solidFill>
                  <a:prstClr val="white"/>
                </a:solidFill>
              </a:rPr>
              <a:t>GROUND TEAM</a:t>
            </a:r>
            <a:endParaRPr lang="en-US" sz="3600" dirty="0"/>
          </a:p>
        </p:txBody>
      </p:sp>
      <p:pic>
        <p:nvPicPr>
          <p:cNvPr id="13" name="Picture 12" descr="green-collage copy one bar.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3217" y="1687278"/>
            <a:ext cx="8971975" cy="1118429"/>
          </a:xfrm>
          <a:prstGeom prst="rect">
            <a:avLst/>
          </a:prstGeom>
        </p:spPr>
      </p:pic>
      <p:pic>
        <p:nvPicPr>
          <p:cNvPr id="14" name="Picture 13" descr="green-collage.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1565" y="5136969"/>
            <a:ext cx="8983627" cy="1069386"/>
          </a:xfrm>
          <a:prstGeom prst="rect">
            <a:avLst/>
          </a:prstGeom>
        </p:spPr>
      </p:pic>
      <p:sp>
        <p:nvSpPr>
          <p:cNvPr id="15" name="TextBox 14"/>
          <p:cNvSpPr txBox="1"/>
          <p:nvPr/>
        </p:nvSpPr>
        <p:spPr>
          <a:xfrm>
            <a:off x="4999010" y="1343129"/>
            <a:ext cx="3483985" cy="369332"/>
          </a:xfrm>
          <a:prstGeom prst="rect">
            <a:avLst/>
          </a:prstGeom>
          <a:noFill/>
        </p:spPr>
        <p:txBody>
          <a:bodyPr wrap="square" rtlCol="0">
            <a:spAutoFit/>
          </a:bodyPr>
          <a:lstStyle/>
          <a:p>
            <a:pPr algn="r"/>
            <a:r>
              <a:rPr lang="en-US" dirty="0" smtClean="0"/>
              <a:t>2017 REFRESHER SESSION</a:t>
            </a:r>
            <a:endParaRPr lang="en-US" dirty="0"/>
          </a:p>
        </p:txBody>
      </p:sp>
      <p:pic>
        <p:nvPicPr>
          <p:cNvPr id="16" name="Picture 15" descr="PopulationWe_WordOnly_green.eps"/>
          <p:cNvPicPr>
            <a:picLocks noChangeAspect="1"/>
          </p:cNvPicPr>
          <p:nvPr/>
        </p:nvPicPr>
        <p:blipFill>
          <a:blip r:embed="rId11">
            <a:biLevel thresh="25000"/>
            <a:extLst>
              <a:ext uri="{28A0092B-C50C-407E-A947-70E740481C1C}">
                <a14:useLocalDpi xmlns:a14="http://schemas.microsoft.com/office/drawing/2010/main"/>
              </a:ext>
            </a:extLst>
          </a:blip>
          <a:stretch>
            <a:fillRect/>
          </a:stretch>
        </p:blipFill>
        <p:spPr>
          <a:xfrm>
            <a:off x="396669" y="3552809"/>
            <a:ext cx="5737279" cy="1339519"/>
          </a:xfrm>
          <a:prstGeom prst="rect">
            <a:avLst/>
          </a:prstGeom>
        </p:spPr>
      </p:pic>
      <p:sp>
        <p:nvSpPr>
          <p:cNvPr id="17" name="Rectangle 16"/>
          <p:cNvSpPr/>
          <p:nvPr/>
        </p:nvSpPr>
        <p:spPr>
          <a:xfrm>
            <a:off x="519909" y="2973352"/>
            <a:ext cx="4572000" cy="954107"/>
          </a:xfrm>
          <a:prstGeom prst="rect">
            <a:avLst/>
          </a:prstGeom>
        </p:spPr>
        <p:txBody>
          <a:bodyPr wrap="square">
            <a:spAutoFit/>
          </a:bodyPr>
          <a:lstStyle/>
          <a:p>
            <a:r>
              <a:rPr lang="en-US" sz="2800" dirty="0" smtClean="0">
                <a:solidFill>
                  <a:schemeClr val="bg1"/>
                </a:solidFill>
                <a:latin typeface="Calibri" pitchFamily="34" charset="0"/>
              </a:rPr>
              <a:t>welcome to the</a:t>
            </a:r>
            <a:br>
              <a:rPr lang="en-US" sz="2800" dirty="0" smtClean="0">
                <a:solidFill>
                  <a:schemeClr val="bg1"/>
                </a:solidFill>
                <a:latin typeface="Calibri" pitchFamily="34" charset="0"/>
              </a:rPr>
            </a:br>
            <a:endParaRPr lang="en-US" sz="2800" dirty="0">
              <a:solidFill>
                <a:schemeClr val="bg1"/>
              </a:solidFill>
            </a:endParaRPr>
          </a:p>
        </p:txBody>
      </p:sp>
      <p:sp>
        <p:nvSpPr>
          <p:cNvPr id="19" name="Rectangle 18"/>
          <p:cNvSpPr/>
          <p:nvPr/>
        </p:nvSpPr>
        <p:spPr>
          <a:xfrm>
            <a:off x="3578004" y="272317"/>
            <a:ext cx="5374314" cy="830997"/>
          </a:xfrm>
          <a:prstGeom prst="rect">
            <a:avLst/>
          </a:prstGeom>
        </p:spPr>
        <p:txBody>
          <a:bodyPr wrap="square">
            <a:spAutoFit/>
          </a:bodyPr>
          <a:lstStyle/>
          <a:p>
            <a:pPr algn="ctr"/>
            <a:r>
              <a:rPr lang="en-US" sz="1600" i="1" dirty="0">
                <a:solidFill>
                  <a:schemeClr val="bg1">
                    <a:lumMod val="50000"/>
                  </a:schemeClr>
                </a:solidFill>
              </a:rPr>
              <a:t>As each has received a gift, use it to serve one another</a:t>
            </a:r>
            <a:r>
              <a:rPr lang="en-US" sz="1600" i="1" dirty="0" smtClean="0">
                <a:solidFill>
                  <a:schemeClr val="bg1">
                    <a:lumMod val="50000"/>
                  </a:schemeClr>
                </a:solidFill>
              </a:rPr>
              <a:t>,</a:t>
            </a:r>
            <a:br>
              <a:rPr lang="en-US" sz="1600" i="1" dirty="0" smtClean="0">
                <a:solidFill>
                  <a:schemeClr val="bg1">
                    <a:lumMod val="50000"/>
                  </a:schemeClr>
                </a:solidFill>
              </a:rPr>
            </a:br>
            <a:r>
              <a:rPr lang="en-US" sz="1600" i="1" dirty="0" smtClean="0">
                <a:solidFill>
                  <a:schemeClr val="bg1">
                    <a:lumMod val="50000"/>
                  </a:schemeClr>
                </a:solidFill>
              </a:rPr>
              <a:t> </a:t>
            </a:r>
            <a:r>
              <a:rPr lang="en-US" sz="1600" i="1" dirty="0">
                <a:solidFill>
                  <a:schemeClr val="bg1">
                    <a:lumMod val="50000"/>
                  </a:schemeClr>
                </a:solidFill>
              </a:rPr>
              <a:t>as good stewards of God’s varied grace. </a:t>
            </a:r>
            <a:r>
              <a:rPr lang="en-US" sz="1600" i="1" dirty="0" smtClean="0">
                <a:solidFill>
                  <a:schemeClr val="bg1">
                    <a:lumMod val="50000"/>
                  </a:schemeClr>
                </a:solidFill>
              </a:rPr>
              <a:t>   </a:t>
            </a:r>
          </a:p>
          <a:p>
            <a:pPr algn="r"/>
            <a:r>
              <a:rPr lang="en-US" sz="1400" i="1" dirty="0" smtClean="0">
                <a:solidFill>
                  <a:schemeClr val="bg1">
                    <a:lumMod val="50000"/>
                  </a:schemeClr>
                </a:solidFill>
              </a:rPr>
              <a:t>1 </a:t>
            </a:r>
            <a:r>
              <a:rPr lang="en-US" sz="1400" i="1" dirty="0">
                <a:solidFill>
                  <a:schemeClr val="bg1">
                    <a:lumMod val="50000"/>
                  </a:schemeClr>
                </a:solidFill>
              </a:rPr>
              <a:t>Peter 4:10</a:t>
            </a:r>
          </a:p>
        </p:txBody>
      </p:sp>
      <p:sp>
        <p:nvSpPr>
          <p:cNvPr id="20" name="Rectangle 19"/>
          <p:cNvSpPr/>
          <p:nvPr/>
        </p:nvSpPr>
        <p:spPr>
          <a:xfrm>
            <a:off x="3468530" y="1435742"/>
            <a:ext cx="2146723" cy="164458"/>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9" name="TextBox 8"/>
          <p:cNvSpPr txBox="1"/>
          <p:nvPr/>
        </p:nvSpPr>
        <p:spPr>
          <a:xfrm>
            <a:off x="33623" y="6591300"/>
            <a:ext cx="2866264" cy="230832"/>
          </a:xfrm>
          <a:prstGeom prst="rect">
            <a:avLst/>
          </a:prstGeom>
          <a:noFill/>
        </p:spPr>
        <p:txBody>
          <a:bodyPr wrap="square" rtlCol="0">
            <a:spAutoFit/>
          </a:bodyPr>
          <a:lstStyle/>
          <a:p>
            <a:r>
              <a:rPr lang="en-US" sz="900" dirty="0" smtClean="0"/>
              <a:t>2017 - ALL RIGHTS RESERVED.</a:t>
            </a:r>
            <a:endParaRPr lang="en-US" sz="900" dirty="0"/>
          </a:p>
        </p:txBody>
      </p:sp>
      <p:pic>
        <p:nvPicPr>
          <p:cNvPr id="10" name="Picture 9"/>
          <p:cNvPicPr>
            <a:picLocks noChangeAspect="1"/>
          </p:cNvPicPr>
          <p:nvPr/>
        </p:nvPicPr>
        <p:blipFill rotWithShape="1">
          <a:blip r:embed="rId12">
            <a:extLst>
              <a:ext uri="{28A0092B-C50C-407E-A947-70E740481C1C}">
                <a14:useLocalDpi xmlns:a14="http://schemas.microsoft.com/office/drawing/2010/main" val="0"/>
              </a:ext>
            </a:extLst>
          </a:blip>
          <a:srcRect l="12086" r="13863"/>
          <a:stretch/>
        </p:blipFill>
        <p:spPr>
          <a:xfrm>
            <a:off x="7595270" y="2952859"/>
            <a:ext cx="1366864" cy="2002650"/>
          </a:xfrm>
          <a:prstGeom prst="rect">
            <a:avLst/>
          </a:prstGeom>
        </p:spPr>
      </p:pic>
      <p:pic>
        <p:nvPicPr>
          <p:cNvPr id="2" name="Refresher Intro #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4565" y="5310026"/>
            <a:ext cx="812800" cy="812800"/>
          </a:xfrm>
          <a:prstGeom prst="rect">
            <a:avLst/>
          </a:prstGeom>
        </p:spPr>
      </p:pic>
    </p:spTree>
    <p:extLst>
      <p:ext uri="{BB962C8B-B14F-4D97-AF65-F5344CB8AC3E}">
        <p14:creationId xmlns:p14="http://schemas.microsoft.com/office/powerpoint/2010/main" val="122179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9675"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7"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75831"/>
            <a:ext cx="7068015" cy="838200"/>
          </a:xfrm>
        </p:spPr>
        <p:txBody>
          <a:bodyPr/>
          <a:lstStyle/>
          <a:p>
            <a:r>
              <a:rPr lang="en-US" dirty="0" smtClean="0"/>
              <a:t>% of Prayer Requests by Category</a:t>
            </a:r>
            <a:endParaRPr lang="en-US" dirty="0"/>
          </a:p>
        </p:txBody>
      </p:sp>
      <p:sp>
        <p:nvSpPr>
          <p:cNvPr id="18" name="TextBox 17"/>
          <p:cNvSpPr txBox="1"/>
          <p:nvPr/>
        </p:nvSpPr>
        <p:spPr>
          <a:xfrm>
            <a:off x="4772" y="2721388"/>
            <a:ext cx="4211717" cy="400110"/>
          </a:xfrm>
          <a:prstGeom prst="rect">
            <a:avLst/>
          </a:prstGeom>
          <a:noFill/>
          <a:ln w="76200" cmpd="sng">
            <a:noFill/>
          </a:ln>
        </p:spPr>
        <p:txBody>
          <a:bodyPr wrap="square" rtlCol="0">
            <a:spAutoFit/>
          </a:bodyPr>
          <a:lstStyle/>
          <a:p>
            <a:pPr algn="ctr"/>
            <a:r>
              <a:rPr lang="en-US" sz="2000" dirty="0" smtClean="0"/>
              <a:t>Targeted Request(s)</a:t>
            </a:r>
            <a:endParaRPr lang="en-US" dirty="0"/>
          </a:p>
        </p:txBody>
      </p:sp>
      <p:sp>
        <p:nvSpPr>
          <p:cNvPr id="5" name="Left Brace 4"/>
          <p:cNvSpPr/>
          <p:nvPr/>
        </p:nvSpPr>
        <p:spPr>
          <a:xfrm rot="5400000" flipV="1">
            <a:off x="4159560" y="-471964"/>
            <a:ext cx="853030" cy="8410153"/>
          </a:xfrm>
          <a:prstGeom prst="leftBrace">
            <a:avLst>
              <a:gd name="adj1" fmla="val 8333"/>
              <a:gd name="adj2" fmla="val 16937"/>
            </a:avLst>
          </a:prstGeom>
          <a:ln w="571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4066492" y="5532972"/>
            <a:ext cx="1393961" cy="646331"/>
          </a:xfrm>
          <a:prstGeom prst="rect">
            <a:avLst/>
          </a:prstGeom>
          <a:noFill/>
        </p:spPr>
        <p:txBody>
          <a:bodyPr wrap="square" rtlCol="0">
            <a:spAutoFit/>
          </a:bodyPr>
          <a:lstStyle/>
          <a:p>
            <a:pPr algn="ctr"/>
            <a:r>
              <a:rPr lang="en-US" dirty="0" smtClean="0">
                <a:solidFill>
                  <a:schemeClr val="bg1">
                    <a:lumMod val="50000"/>
                  </a:schemeClr>
                </a:solidFill>
              </a:rPr>
              <a:t>Drug Addiction</a:t>
            </a:r>
            <a:endParaRPr lang="en-US" dirty="0">
              <a:solidFill>
                <a:schemeClr val="bg1">
                  <a:lumMod val="50000"/>
                </a:schemeClr>
              </a:solidFill>
            </a:endParaRPr>
          </a:p>
        </p:txBody>
      </p:sp>
      <p:sp>
        <p:nvSpPr>
          <p:cNvPr id="32" name="TextBox 31"/>
          <p:cNvSpPr txBox="1"/>
          <p:nvPr/>
        </p:nvSpPr>
        <p:spPr>
          <a:xfrm>
            <a:off x="5989429" y="5532972"/>
            <a:ext cx="1302349" cy="646331"/>
          </a:xfrm>
          <a:prstGeom prst="rect">
            <a:avLst/>
          </a:prstGeom>
          <a:noFill/>
        </p:spPr>
        <p:txBody>
          <a:bodyPr wrap="square" rtlCol="0">
            <a:spAutoFit/>
          </a:bodyPr>
          <a:lstStyle/>
          <a:p>
            <a:pPr algn="ctr"/>
            <a:r>
              <a:rPr lang="en-US" dirty="0" smtClean="0">
                <a:solidFill>
                  <a:schemeClr val="bg1">
                    <a:lumMod val="50000"/>
                  </a:schemeClr>
                </a:solidFill>
              </a:rPr>
              <a:t>Alcohol Abuse</a:t>
            </a:r>
            <a:endParaRPr lang="en-US" dirty="0">
              <a:solidFill>
                <a:schemeClr val="bg1">
                  <a:lumMod val="50000"/>
                </a:schemeClr>
              </a:solidFill>
            </a:endParaRPr>
          </a:p>
        </p:txBody>
      </p:sp>
      <p:sp>
        <p:nvSpPr>
          <p:cNvPr id="33" name="TextBox 32"/>
          <p:cNvSpPr txBox="1"/>
          <p:nvPr/>
        </p:nvSpPr>
        <p:spPr>
          <a:xfrm>
            <a:off x="379408" y="5532972"/>
            <a:ext cx="1590771" cy="646331"/>
          </a:xfrm>
          <a:prstGeom prst="rect">
            <a:avLst/>
          </a:prstGeom>
          <a:noFill/>
        </p:spPr>
        <p:txBody>
          <a:bodyPr wrap="square" rtlCol="0">
            <a:spAutoFit/>
          </a:bodyPr>
          <a:lstStyle/>
          <a:p>
            <a:pPr algn="ctr"/>
            <a:r>
              <a:rPr lang="en-US" dirty="0" smtClean="0">
                <a:solidFill>
                  <a:schemeClr val="bg1">
                    <a:lumMod val="50000"/>
                  </a:schemeClr>
                </a:solidFill>
              </a:rPr>
              <a:t>Immediate Medical Issue</a:t>
            </a:r>
            <a:endParaRPr lang="en-US" dirty="0">
              <a:solidFill>
                <a:schemeClr val="bg1">
                  <a:lumMod val="50000"/>
                </a:schemeClr>
              </a:solidFill>
            </a:endParaRPr>
          </a:p>
        </p:txBody>
      </p:sp>
      <p:sp>
        <p:nvSpPr>
          <p:cNvPr id="3" name="Rectangle 2"/>
          <p:cNvSpPr/>
          <p:nvPr/>
        </p:nvSpPr>
        <p:spPr>
          <a:xfrm>
            <a:off x="380998" y="1327048"/>
            <a:ext cx="3983339" cy="1262123"/>
          </a:xfrm>
          <a:prstGeom prst="rect">
            <a:avLst/>
          </a:prstGeom>
          <a:noFill/>
        </p:spPr>
        <p:txBody>
          <a:bodyPr wrap="square" lIns="91440" tIns="45720" rIns="91440" bIns="45720">
            <a:prstTxWarp prst="textPlain">
              <a:avLst/>
            </a:prstTxWarp>
            <a:spAutoFit/>
          </a:bodyPr>
          <a:lstStyle/>
          <a:p>
            <a:pPr algn="ctr"/>
            <a:r>
              <a:rPr lang="en-US" sz="5400" b="1" cap="none" spc="0" dirty="0" smtClean="0">
                <a:ln w="12700">
                  <a:noFill/>
                  <a:prstDash val="solid"/>
                </a:ln>
                <a:solidFill>
                  <a:schemeClr val="tx2">
                    <a:lumMod val="60000"/>
                    <a:lumOff val="40000"/>
                  </a:schemeClr>
                </a:solidFill>
                <a:effectLst>
                  <a:outerShdw blurRad="41275" dist="20320" dir="1800000" algn="tl" rotWithShape="0">
                    <a:srgbClr val="000000">
                      <a:alpha val="40000"/>
                    </a:srgbClr>
                  </a:outerShdw>
                </a:effectLst>
              </a:rPr>
              <a:t>20-30%</a:t>
            </a:r>
            <a:endParaRPr lang="en-US" sz="5400" b="1" cap="none" spc="0" dirty="0">
              <a:ln w="12700">
                <a:no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
        <p:nvSpPr>
          <p:cNvPr id="36" name="TextBox 35"/>
          <p:cNvSpPr txBox="1"/>
          <p:nvPr/>
        </p:nvSpPr>
        <p:spPr>
          <a:xfrm>
            <a:off x="2194355" y="5532972"/>
            <a:ext cx="1393961" cy="646331"/>
          </a:xfrm>
          <a:prstGeom prst="rect">
            <a:avLst/>
          </a:prstGeom>
          <a:noFill/>
        </p:spPr>
        <p:txBody>
          <a:bodyPr wrap="square" rtlCol="0">
            <a:spAutoFit/>
          </a:bodyPr>
          <a:lstStyle/>
          <a:p>
            <a:pPr algn="ctr"/>
            <a:r>
              <a:rPr lang="en-US" dirty="0" smtClean="0">
                <a:solidFill>
                  <a:schemeClr val="bg1">
                    <a:lumMod val="50000"/>
                  </a:schemeClr>
                </a:solidFill>
              </a:rPr>
              <a:t>Cancer Diagnosis</a:t>
            </a:r>
            <a:endParaRPr lang="en-US" dirty="0">
              <a:solidFill>
                <a:schemeClr val="bg1">
                  <a:lumMod val="50000"/>
                </a:schemeClr>
              </a:solidFill>
            </a:endParaRPr>
          </a:p>
        </p:txBody>
      </p:sp>
      <p:sp>
        <p:nvSpPr>
          <p:cNvPr id="17" name="TextBox 16"/>
          <p:cNvSpPr txBox="1"/>
          <p:nvPr/>
        </p:nvSpPr>
        <p:spPr>
          <a:xfrm>
            <a:off x="4763152" y="1348220"/>
            <a:ext cx="4184874" cy="2154436"/>
          </a:xfrm>
          <a:prstGeom prst="rect">
            <a:avLst/>
          </a:prstGeom>
          <a:noFill/>
          <a:ln w="76200" cmpd="sng">
            <a:noFill/>
          </a:ln>
        </p:spPr>
        <p:txBody>
          <a:bodyPr wrap="square" rtlCol="0">
            <a:spAutoFit/>
          </a:bodyPr>
          <a:lstStyle/>
          <a:p>
            <a:r>
              <a:rPr lang="en-US" sz="2000" b="1" dirty="0" smtClean="0"/>
              <a:t>Use traditional prayer process</a:t>
            </a:r>
            <a:r>
              <a:rPr lang="en-US" sz="2000" b="1" dirty="0"/>
              <a:t> </a:t>
            </a:r>
            <a:r>
              <a:rPr lang="en-US" sz="2000" b="1" dirty="0" smtClean="0"/>
              <a:t>AND direct to local resources, if known. Also stress the importance of filling in the tear-off card. </a:t>
            </a:r>
          </a:p>
          <a:p>
            <a:r>
              <a:rPr lang="en-US" dirty="0" smtClean="0"/>
              <a:t>Examples include: immediate health concern (cancer, MS, diabetes, etc.), addiction, etc.</a:t>
            </a:r>
            <a:endParaRPr lang="en-US" dirty="0"/>
          </a:p>
        </p:txBody>
      </p:sp>
      <p:pic>
        <p:nvPicPr>
          <p:cNvPr id="4" name="Picture 3"/>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2317162" y="4378507"/>
            <a:ext cx="1073192" cy="1073192"/>
          </a:xfrm>
          <a:prstGeom prst="rect">
            <a:avLst/>
          </a:prstGeom>
        </p:spPr>
      </p:pic>
      <p:pic>
        <p:nvPicPr>
          <p:cNvPr id="6" name="Picture 5"/>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989377" y="4392144"/>
            <a:ext cx="1694980" cy="1045918"/>
          </a:xfrm>
          <a:prstGeom prst="rect">
            <a:avLst/>
          </a:prstGeom>
        </p:spPr>
      </p:pic>
      <p:pic>
        <p:nvPicPr>
          <p:cNvPr id="8" name="Picture 7"/>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3380" y="4513358"/>
            <a:ext cx="808883" cy="803490"/>
          </a:xfrm>
          <a:prstGeom prst="rect">
            <a:avLst/>
          </a:prstGeom>
        </p:spPr>
      </p:pic>
      <p:pic>
        <p:nvPicPr>
          <p:cNvPr id="9" name="Picture 8"/>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25250" y="4448255"/>
            <a:ext cx="1192889" cy="933696"/>
          </a:xfrm>
          <a:prstGeom prst="rect">
            <a:avLst/>
          </a:prstGeom>
        </p:spPr>
      </p:pic>
      <p:pic>
        <p:nvPicPr>
          <p:cNvPr id="23" name="Picture 22" descr="canstockphoto0168483.jpg"/>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691286" y="4294931"/>
            <a:ext cx="993706" cy="1219891"/>
          </a:xfrm>
          <a:prstGeom prst="rect">
            <a:avLst/>
          </a:prstGeom>
          <a:noFill/>
          <a:ln>
            <a:noFill/>
          </a:ln>
        </p:spPr>
      </p:pic>
      <p:sp>
        <p:nvSpPr>
          <p:cNvPr id="24" name="TextBox 23"/>
          <p:cNvSpPr txBox="1"/>
          <p:nvPr/>
        </p:nvSpPr>
        <p:spPr>
          <a:xfrm>
            <a:off x="7465156" y="5671471"/>
            <a:ext cx="1590771" cy="369332"/>
          </a:xfrm>
          <a:prstGeom prst="rect">
            <a:avLst/>
          </a:prstGeom>
          <a:noFill/>
        </p:spPr>
        <p:txBody>
          <a:bodyPr wrap="square" rtlCol="0">
            <a:spAutoFit/>
          </a:bodyPr>
          <a:lstStyle/>
          <a:p>
            <a:pPr algn="ctr"/>
            <a:r>
              <a:rPr lang="en-US" dirty="0" smtClean="0">
                <a:solidFill>
                  <a:schemeClr val="bg1">
                    <a:lumMod val="50000"/>
                  </a:schemeClr>
                </a:solidFill>
              </a:rPr>
              <a:t>Other</a:t>
            </a:r>
            <a:endParaRPr lang="en-US" dirty="0">
              <a:solidFill>
                <a:schemeClr val="bg1">
                  <a:lumMod val="50000"/>
                </a:schemeClr>
              </a:solidFill>
            </a:endParaRPr>
          </a:p>
        </p:txBody>
      </p:sp>
      <p:pic>
        <p:nvPicPr>
          <p:cNvPr id="7" name="Slide #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6030" y="6045200"/>
            <a:ext cx="812800" cy="812800"/>
          </a:xfrm>
          <a:prstGeom prst="rect">
            <a:avLst/>
          </a:prstGeom>
        </p:spPr>
      </p:pic>
    </p:spTree>
    <p:extLst>
      <p:ext uri="{BB962C8B-B14F-4D97-AF65-F5344CB8AC3E}">
        <p14:creationId xmlns:p14="http://schemas.microsoft.com/office/powerpoint/2010/main" val="24401024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duotone>
              <a:schemeClr val="bg2">
                <a:shade val="45000"/>
                <a:satMod val="135000"/>
              </a:schemeClr>
              <a:prstClr val="white"/>
            </a:duotone>
          </a:blip>
          <a:stretch>
            <a:fillRect/>
          </a:stretch>
        </p:blipFill>
        <p:spPr>
          <a:xfrm flipH="1">
            <a:off x="166496" y="3877714"/>
            <a:ext cx="1584332" cy="1584332"/>
          </a:xfrm>
          <a:prstGeom prst="rect">
            <a:avLst/>
          </a:prstGeom>
        </p:spPr>
      </p:pic>
      <p:sp>
        <p:nvSpPr>
          <p:cNvPr id="4" name="Rectangle 3"/>
          <p:cNvSpPr/>
          <p:nvPr/>
        </p:nvSpPr>
        <p:spPr>
          <a:xfrm>
            <a:off x="6129868" y="3367719"/>
            <a:ext cx="2465456" cy="3045781"/>
          </a:xfrm>
          <a:prstGeom prst="rect">
            <a:avLst/>
          </a:prstGeom>
          <a:solidFill>
            <a:srgbClr val="EBF1DE"/>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0999" y="-75831"/>
            <a:ext cx="7068015" cy="838200"/>
          </a:xfrm>
        </p:spPr>
        <p:txBody>
          <a:bodyPr/>
          <a:lstStyle/>
          <a:p>
            <a:r>
              <a:rPr lang="en-US" dirty="0" smtClean="0"/>
              <a:t>% of Prayer Requests by Category</a:t>
            </a:r>
            <a:endParaRPr lang="en-US" dirty="0"/>
          </a:p>
        </p:txBody>
      </p:sp>
      <p:sp>
        <p:nvSpPr>
          <p:cNvPr id="18" name="TextBox 17"/>
          <p:cNvSpPr txBox="1"/>
          <p:nvPr/>
        </p:nvSpPr>
        <p:spPr>
          <a:xfrm>
            <a:off x="-161000" y="2721388"/>
            <a:ext cx="4211717" cy="400110"/>
          </a:xfrm>
          <a:prstGeom prst="rect">
            <a:avLst/>
          </a:prstGeom>
          <a:noFill/>
          <a:ln w="76200" cmpd="sng">
            <a:noFill/>
          </a:ln>
        </p:spPr>
        <p:txBody>
          <a:bodyPr wrap="square" rtlCol="0">
            <a:spAutoFit/>
          </a:bodyPr>
          <a:lstStyle/>
          <a:p>
            <a:pPr algn="ctr"/>
            <a:r>
              <a:rPr lang="en-US" sz="2000" dirty="0" smtClean="0"/>
              <a:t>Urgency/Crisis Mode</a:t>
            </a:r>
            <a:endParaRPr lang="en-US" dirty="0"/>
          </a:p>
        </p:txBody>
      </p:sp>
      <p:sp>
        <p:nvSpPr>
          <p:cNvPr id="5" name="Left Brace 4"/>
          <p:cNvSpPr/>
          <p:nvPr/>
        </p:nvSpPr>
        <p:spPr>
          <a:xfrm rot="5400000" flipV="1">
            <a:off x="2579152" y="1108447"/>
            <a:ext cx="853030" cy="5249332"/>
          </a:xfrm>
          <a:prstGeom prst="leftBrace">
            <a:avLst>
              <a:gd name="adj1" fmla="val 8333"/>
              <a:gd name="adj2" fmla="val 16937"/>
            </a:avLst>
          </a:prstGeom>
          <a:ln w="571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195629" y="5293785"/>
            <a:ext cx="1393961" cy="646331"/>
          </a:xfrm>
          <a:prstGeom prst="rect">
            <a:avLst/>
          </a:prstGeom>
          <a:noFill/>
        </p:spPr>
        <p:txBody>
          <a:bodyPr wrap="square" rtlCol="0">
            <a:spAutoFit/>
          </a:bodyPr>
          <a:lstStyle/>
          <a:p>
            <a:pPr algn="ctr"/>
            <a:r>
              <a:rPr lang="en-US" dirty="0" smtClean="0">
                <a:solidFill>
                  <a:schemeClr val="bg1">
                    <a:lumMod val="50000"/>
                  </a:schemeClr>
                </a:solidFill>
              </a:rPr>
              <a:t>Suicidal Thoughts</a:t>
            </a:r>
            <a:endParaRPr lang="en-US" dirty="0">
              <a:solidFill>
                <a:schemeClr val="bg1">
                  <a:lumMod val="50000"/>
                </a:schemeClr>
              </a:solidFill>
            </a:endParaRPr>
          </a:p>
        </p:txBody>
      </p:sp>
      <p:sp>
        <p:nvSpPr>
          <p:cNvPr id="33" name="TextBox 32"/>
          <p:cNvSpPr txBox="1"/>
          <p:nvPr/>
        </p:nvSpPr>
        <p:spPr>
          <a:xfrm>
            <a:off x="1487986" y="5293785"/>
            <a:ext cx="1590771" cy="646331"/>
          </a:xfrm>
          <a:prstGeom prst="rect">
            <a:avLst/>
          </a:prstGeom>
          <a:noFill/>
        </p:spPr>
        <p:txBody>
          <a:bodyPr wrap="square" rtlCol="0">
            <a:spAutoFit/>
          </a:bodyPr>
          <a:lstStyle/>
          <a:p>
            <a:pPr algn="ctr"/>
            <a:r>
              <a:rPr lang="en-US" dirty="0" smtClean="0">
                <a:solidFill>
                  <a:schemeClr val="bg1">
                    <a:lumMod val="50000"/>
                  </a:schemeClr>
                </a:solidFill>
              </a:rPr>
              <a:t>Domestic Violence</a:t>
            </a:r>
            <a:endParaRPr lang="en-US" dirty="0">
              <a:solidFill>
                <a:schemeClr val="bg1">
                  <a:lumMod val="50000"/>
                </a:schemeClr>
              </a:solidFill>
            </a:endParaRPr>
          </a:p>
        </p:txBody>
      </p:sp>
      <p:sp>
        <p:nvSpPr>
          <p:cNvPr id="3" name="Rectangle 2"/>
          <p:cNvSpPr/>
          <p:nvPr/>
        </p:nvSpPr>
        <p:spPr>
          <a:xfrm>
            <a:off x="548480" y="1327048"/>
            <a:ext cx="2936338" cy="1262123"/>
          </a:xfrm>
          <a:prstGeom prst="rect">
            <a:avLst/>
          </a:prstGeom>
          <a:noFill/>
        </p:spPr>
        <p:txBody>
          <a:bodyPr wrap="square" lIns="91440" tIns="45720" rIns="91440" bIns="45720">
            <a:prstTxWarp prst="textPlain">
              <a:avLst/>
            </a:prstTxWarp>
            <a:spAutoFit/>
          </a:bodyPr>
          <a:lstStyle/>
          <a:p>
            <a:pPr algn="ctr"/>
            <a:r>
              <a:rPr lang="en-US" sz="5400" b="1" cap="none" spc="0" dirty="0" smtClean="0">
                <a:ln w="12700">
                  <a:noFill/>
                  <a:prstDash val="solid"/>
                </a:ln>
                <a:solidFill>
                  <a:srgbClr val="FF0000"/>
                </a:solidFill>
                <a:effectLst>
                  <a:outerShdw blurRad="41275" dist="20320" dir="1800000" algn="tl" rotWithShape="0">
                    <a:srgbClr val="000000">
                      <a:alpha val="40000"/>
                    </a:srgbClr>
                  </a:outerShdw>
                </a:effectLst>
              </a:rPr>
              <a:t>0-5%</a:t>
            </a:r>
            <a:endParaRPr lang="en-US" sz="5400" b="1" cap="none" spc="0" dirty="0">
              <a:ln w="12700">
                <a:noFill/>
                <a:prstDash val="solid"/>
              </a:ln>
              <a:solidFill>
                <a:srgbClr val="FF0000"/>
              </a:solidFill>
              <a:effectLst>
                <a:outerShdw blurRad="41275" dist="20320" dir="1800000" algn="tl" rotWithShape="0">
                  <a:srgbClr val="000000">
                    <a:alpha val="40000"/>
                  </a:srgbClr>
                </a:outerShdw>
              </a:effectLst>
            </a:endParaRPr>
          </a:p>
        </p:txBody>
      </p:sp>
      <p:sp>
        <p:nvSpPr>
          <p:cNvPr id="36" name="TextBox 35"/>
          <p:cNvSpPr txBox="1"/>
          <p:nvPr/>
        </p:nvSpPr>
        <p:spPr>
          <a:xfrm>
            <a:off x="6262152" y="3582855"/>
            <a:ext cx="2098221" cy="830997"/>
          </a:xfrm>
          <a:prstGeom prst="rect">
            <a:avLst/>
          </a:prstGeom>
          <a:noFill/>
        </p:spPr>
        <p:txBody>
          <a:bodyPr wrap="square" rtlCol="0">
            <a:spAutoFit/>
          </a:bodyPr>
          <a:lstStyle/>
          <a:p>
            <a:pPr algn="ctr"/>
            <a:r>
              <a:rPr lang="en-US" sz="1600" i="1" dirty="0" smtClean="0">
                <a:solidFill>
                  <a:schemeClr val="bg1">
                    <a:lumMod val="50000"/>
                  </a:schemeClr>
                </a:solidFill>
              </a:rPr>
              <a:t>What if someone says that they want to give their life to Christ?  </a:t>
            </a:r>
            <a:endParaRPr lang="en-US" sz="1600" i="1" dirty="0">
              <a:solidFill>
                <a:schemeClr val="bg1">
                  <a:lumMod val="50000"/>
                </a:schemeClr>
              </a:solidFill>
            </a:endParaRPr>
          </a:p>
        </p:txBody>
      </p:sp>
      <p:sp>
        <p:nvSpPr>
          <p:cNvPr id="17" name="TextBox 16"/>
          <p:cNvSpPr txBox="1"/>
          <p:nvPr/>
        </p:nvSpPr>
        <p:spPr>
          <a:xfrm>
            <a:off x="4416795" y="1490282"/>
            <a:ext cx="4636965" cy="1877437"/>
          </a:xfrm>
          <a:prstGeom prst="rect">
            <a:avLst/>
          </a:prstGeom>
          <a:noFill/>
          <a:ln w="76200" cmpd="sng">
            <a:noFill/>
          </a:ln>
        </p:spPr>
        <p:txBody>
          <a:bodyPr wrap="square" rtlCol="0">
            <a:spAutoFit/>
          </a:bodyPr>
          <a:lstStyle/>
          <a:p>
            <a:r>
              <a:rPr lang="en-US" sz="2000" b="1" dirty="0"/>
              <a:t>NEED HELP NOW </a:t>
            </a:r>
            <a:r>
              <a:rPr lang="en-US" sz="2000" b="1" dirty="0" smtClean="0"/>
              <a:t>ZONE - If </a:t>
            </a:r>
            <a:r>
              <a:rPr lang="en-US" sz="2000" b="1" dirty="0"/>
              <a:t>this person is in immediate need of support, please bring </a:t>
            </a:r>
            <a:r>
              <a:rPr lang="en-US" sz="2000" b="1" dirty="0" smtClean="0"/>
              <a:t>him/her </a:t>
            </a:r>
            <a:r>
              <a:rPr lang="en-US" sz="2000" b="1" dirty="0"/>
              <a:t>directly to Joe West or </a:t>
            </a:r>
            <a:r>
              <a:rPr lang="en-US" sz="2000" b="1" dirty="0" smtClean="0"/>
              <a:t>another pastor onsite.</a:t>
            </a:r>
          </a:p>
          <a:p>
            <a:r>
              <a:rPr lang="en-US" dirty="0" smtClean="0"/>
              <a:t>Examples include: suicidal thoughts, unwanted pregnancy, abuse, etc.</a:t>
            </a:r>
            <a:endParaRPr lang="en-US" dirty="0"/>
          </a:p>
        </p:txBody>
      </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0" b="96094" l="1186" r="94071"/>
                    </a14:imgEffect>
                  </a14:imgLayer>
                </a14:imgProps>
              </a:ext>
              <a:ext uri="{28A0092B-C50C-407E-A947-70E740481C1C}">
                <a14:useLocalDpi xmlns:a14="http://schemas.microsoft.com/office/drawing/2010/main"/>
              </a:ext>
            </a:extLst>
          </a:blip>
          <a:stretch>
            <a:fillRect/>
          </a:stretch>
        </p:blipFill>
        <p:spPr>
          <a:xfrm rot="238302">
            <a:off x="4176573" y="1034370"/>
            <a:ext cx="921177" cy="911824"/>
          </a:xfrm>
          <a:prstGeom prst="rect">
            <a:avLst/>
          </a:prstGeom>
        </p:spPr>
      </p:pic>
      <p:pic>
        <p:nvPicPr>
          <p:cNvPr id="9" name="Picture 8"/>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770451" y="4121528"/>
            <a:ext cx="1052755" cy="1052755"/>
          </a:xfrm>
          <a:prstGeom prst="rect">
            <a:avLst/>
          </a:prstGeom>
        </p:spPr>
      </p:pic>
      <p:sp>
        <p:nvSpPr>
          <p:cNvPr id="19" name="TextBox 18"/>
          <p:cNvSpPr txBox="1"/>
          <p:nvPr/>
        </p:nvSpPr>
        <p:spPr>
          <a:xfrm>
            <a:off x="2704668" y="5293785"/>
            <a:ext cx="1906029" cy="646331"/>
          </a:xfrm>
          <a:prstGeom prst="rect">
            <a:avLst/>
          </a:prstGeom>
          <a:noFill/>
        </p:spPr>
        <p:txBody>
          <a:bodyPr wrap="square" rtlCol="0">
            <a:spAutoFit/>
          </a:bodyPr>
          <a:lstStyle/>
          <a:p>
            <a:pPr algn="ctr"/>
            <a:r>
              <a:rPr lang="en-US" dirty="0" smtClean="0">
                <a:solidFill>
                  <a:schemeClr val="bg1">
                    <a:lumMod val="50000"/>
                  </a:schemeClr>
                </a:solidFill>
              </a:rPr>
              <a:t>Unwanted Pregnancy</a:t>
            </a:r>
            <a:endParaRPr lang="en-US" dirty="0">
              <a:solidFill>
                <a:schemeClr val="bg1">
                  <a:lumMod val="50000"/>
                </a:schemeClr>
              </a:solidFill>
            </a:endParaRPr>
          </a:p>
        </p:txBody>
      </p:sp>
      <p:pic>
        <p:nvPicPr>
          <p:cNvPr id="21" name="Picture 20"/>
          <p:cNvPicPr>
            <a:picLocks noChangeAspect="1"/>
          </p:cNvPicPr>
          <p:nvPr/>
        </p:nvPicPr>
        <p:blipFill>
          <a:blip r:embed="rId9">
            <a:duotone>
              <a:schemeClr val="bg2">
                <a:shade val="45000"/>
                <a:satMod val="135000"/>
              </a:schemeClr>
              <a:prstClr val="white"/>
            </a:duotone>
          </a:blip>
          <a:stretch>
            <a:fillRect/>
          </a:stretch>
        </p:blipFill>
        <p:spPr>
          <a:xfrm>
            <a:off x="3134969" y="4043991"/>
            <a:ext cx="1251778" cy="1251778"/>
          </a:xfrm>
          <a:prstGeom prst="rect">
            <a:avLst/>
          </a:prstGeom>
        </p:spPr>
      </p:pic>
      <p:pic>
        <p:nvPicPr>
          <p:cNvPr id="22" name="Picture 21" descr="canstockphoto0168483.jpg"/>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463570" y="4121529"/>
            <a:ext cx="861422" cy="1057497"/>
          </a:xfrm>
          <a:prstGeom prst="rect">
            <a:avLst/>
          </a:prstGeom>
          <a:noFill/>
          <a:ln>
            <a:noFill/>
          </a:ln>
        </p:spPr>
      </p:pic>
      <p:sp>
        <p:nvSpPr>
          <p:cNvPr id="25" name="TextBox 24"/>
          <p:cNvSpPr txBox="1"/>
          <p:nvPr/>
        </p:nvSpPr>
        <p:spPr>
          <a:xfrm>
            <a:off x="4270256" y="5440196"/>
            <a:ext cx="1590771" cy="369332"/>
          </a:xfrm>
          <a:prstGeom prst="rect">
            <a:avLst/>
          </a:prstGeom>
          <a:noFill/>
        </p:spPr>
        <p:txBody>
          <a:bodyPr wrap="square" rtlCol="0">
            <a:spAutoFit/>
          </a:bodyPr>
          <a:lstStyle/>
          <a:p>
            <a:pPr algn="ctr"/>
            <a:r>
              <a:rPr lang="en-US" dirty="0" smtClean="0">
                <a:solidFill>
                  <a:schemeClr val="bg1">
                    <a:lumMod val="50000"/>
                  </a:schemeClr>
                </a:solidFill>
              </a:rPr>
              <a:t>Other*</a:t>
            </a:r>
            <a:endParaRPr lang="en-US" dirty="0">
              <a:solidFill>
                <a:schemeClr val="bg1">
                  <a:lumMod val="50000"/>
                </a:schemeClr>
              </a:solidFill>
            </a:endParaRPr>
          </a:p>
        </p:txBody>
      </p:sp>
      <p:sp>
        <p:nvSpPr>
          <p:cNvPr id="10" name="TextBox 9"/>
          <p:cNvSpPr txBox="1"/>
          <p:nvPr/>
        </p:nvSpPr>
        <p:spPr>
          <a:xfrm>
            <a:off x="6287553" y="4428043"/>
            <a:ext cx="2129971" cy="1754327"/>
          </a:xfrm>
          <a:prstGeom prst="rect">
            <a:avLst/>
          </a:prstGeom>
          <a:noFill/>
        </p:spPr>
        <p:txBody>
          <a:bodyPr wrap="square" rtlCol="0">
            <a:spAutoFit/>
          </a:bodyPr>
          <a:lstStyle/>
          <a:p>
            <a:r>
              <a:rPr lang="en-US" sz="1200" dirty="0" smtClean="0">
                <a:solidFill>
                  <a:schemeClr val="bg1">
                    <a:lumMod val="50000"/>
                  </a:schemeClr>
                </a:solidFill>
              </a:rPr>
              <a:t>That is the BEST kind of urgent need! </a:t>
            </a:r>
            <a:r>
              <a:rPr lang="en-US" sz="1200" dirty="0" smtClean="0">
                <a:solidFill>
                  <a:schemeClr val="bg1">
                    <a:lumMod val="50000"/>
                  </a:schemeClr>
                </a:solidFill>
                <a:sym typeface="Wingdings"/>
              </a:rPr>
              <a:t> </a:t>
            </a:r>
            <a:r>
              <a:rPr lang="en-US" sz="1200" dirty="0" smtClean="0">
                <a:solidFill>
                  <a:schemeClr val="bg1">
                    <a:lumMod val="50000"/>
                  </a:schemeClr>
                </a:solidFill>
              </a:rPr>
              <a:t>You have 2 options: </a:t>
            </a:r>
          </a:p>
          <a:p>
            <a:pPr marL="285750" indent="-285750">
              <a:buFont typeface="Arial"/>
              <a:buChar char="•"/>
            </a:pPr>
            <a:r>
              <a:rPr lang="en-US" sz="1200" dirty="0">
                <a:solidFill>
                  <a:schemeClr val="bg1">
                    <a:lumMod val="50000"/>
                  </a:schemeClr>
                </a:solidFill>
              </a:rPr>
              <a:t>U</a:t>
            </a:r>
            <a:r>
              <a:rPr lang="en-US" sz="1200" dirty="0" smtClean="0">
                <a:solidFill>
                  <a:schemeClr val="bg1">
                    <a:lumMod val="50000"/>
                  </a:schemeClr>
                </a:solidFill>
              </a:rPr>
              <a:t>se the Day One Booklet (see the pages titled “Prayer” and “The Journey Begins”) and/or</a:t>
            </a:r>
          </a:p>
          <a:p>
            <a:pPr marL="285750" indent="-285750">
              <a:buFont typeface="Arial"/>
              <a:buChar char="•"/>
            </a:pPr>
            <a:r>
              <a:rPr lang="en-US" sz="1200" dirty="0">
                <a:solidFill>
                  <a:schemeClr val="bg1">
                    <a:lumMod val="50000"/>
                  </a:schemeClr>
                </a:solidFill>
              </a:rPr>
              <a:t>W</a:t>
            </a:r>
            <a:r>
              <a:rPr lang="en-US" sz="1200" dirty="0" smtClean="0">
                <a:solidFill>
                  <a:schemeClr val="bg1">
                    <a:lumMod val="50000"/>
                  </a:schemeClr>
                </a:solidFill>
              </a:rPr>
              <a:t>alk them over to Joe or the Ground Team Leader for further assistance.</a:t>
            </a:r>
            <a:endParaRPr lang="en-US" sz="1200" dirty="0">
              <a:solidFill>
                <a:schemeClr val="bg1">
                  <a:lumMod val="50000"/>
                </a:schemeClr>
              </a:solidFill>
            </a:endParaRPr>
          </a:p>
        </p:txBody>
      </p:sp>
      <p:sp>
        <p:nvSpPr>
          <p:cNvPr id="11" name="Rectangle 10"/>
          <p:cNvSpPr/>
          <p:nvPr/>
        </p:nvSpPr>
        <p:spPr>
          <a:xfrm>
            <a:off x="448070" y="5975932"/>
            <a:ext cx="5599231" cy="461665"/>
          </a:xfrm>
          <a:prstGeom prst="rect">
            <a:avLst/>
          </a:prstGeom>
          <a:solidFill>
            <a:schemeClr val="bg1">
              <a:lumMod val="95000"/>
            </a:schemeClr>
          </a:solidFill>
        </p:spPr>
        <p:txBody>
          <a:bodyPr wrap="square">
            <a:spAutoFit/>
          </a:bodyPr>
          <a:lstStyle/>
          <a:p>
            <a:r>
              <a:rPr lang="en-US" sz="1200" dirty="0" smtClean="0"/>
              <a:t>*Note: For any </a:t>
            </a:r>
            <a:r>
              <a:rPr lang="en-US" sz="1200" dirty="0"/>
              <a:t>situation that you’re not sure how to handle, </a:t>
            </a:r>
            <a:r>
              <a:rPr lang="en-US" sz="1200" dirty="0" smtClean="0"/>
              <a:t>please do </a:t>
            </a:r>
            <a:r>
              <a:rPr lang="en-US" sz="1200" dirty="0"/>
              <a:t>not hesitate to enlist the help of the ground team leader.</a:t>
            </a:r>
          </a:p>
        </p:txBody>
      </p:sp>
      <p:pic>
        <p:nvPicPr>
          <p:cNvPr id="6" name="Picture 5"/>
          <p:cNvPicPr>
            <a:picLocks noChangeAspect="1"/>
          </p:cNvPicPr>
          <p:nvPr/>
        </p:nvPicPr>
        <p:blipFill>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backgroundRemoval t="333" b="90000" l="5500" r="90000">
                        <a14:foregroundMark x1="5500" y1="333" x2="82500" y2="83667"/>
                      </a14:backgroundRemoval>
                    </a14:imgEffect>
                  </a14:imgLayer>
                </a14:imgProps>
              </a:ext>
              <a:ext uri="{28A0092B-C50C-407E-A947-70E740481C1C}">
                <a14:useLocalDpi xmlns:a14="http://schemas.microsoft.com/office/drawing/2010/main"/>
              </a:ext>
            </a:extLst>
          </a:blip>
          <a:stretch>
            <a:fillRect/>
          </a:stretch>
        </p:blipFill>
        <p:spPr>
          <a:xfrm>
            <a:off x="8252420" y="3069526"/>
            <a:ext cx="637577" cy="956366"/>
          </a:xfrm>
          <a:prstGeom prst="rect">
            <a:avLst/>
          </a:prstGeom>
        </p:spPr>
      </p:pic>
      <p:pic>
        <p:nvPicPr>
          <p:cNvPr id="8" name="Slide #1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13576" y="6088560"/>
            <a:ext cx="812800" cy="812800"/>
          </a:xfrm>
          <a:prstGeom prst="rect">
            <a:avLst/>
          </a:prstGeom>
        </p:spPr>
      </p:pic>
    </p:spTree>
    <p:extLst>
      <p:ext uri="{BB962C8B-B14F-4D97-AF65-F5344CB8AC3E}">
        <p14:creationId xmlns:p14="http://schemas.microsoft.com/office/powerpoint/2010/main" val="24401024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4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829952"/>
            <a:ext cx="9144000" cy="1210119"/>
          </a:xfrm>
          <a:prstGeom prst="rect">
            <a:avLst/>
          </a:prstGeom>
          <a:solidFill>
            <a:schemeClr val="bg1"/>
          </a:solidFill>
          <a:ln>
            <a:solidFill>
              <a:srgbClr val="FFFFFF"/>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6" name="Picture 5" descr="praying.jpg"/>
          <p:cNvPicPr>
            <a:picLocks noChangeAspect="1"/>
          </p:cNvPicPr>
          <p:nvPr/>
        </p:nvPicPr>
        <p:blipFill rotWithShape="1">
          <a:blip r:embed="rId5" cstate="print">
            <a:alphaModFix amt="31000"/>
            <a:extLst>
              <a:ext uri="{28A0092B-C50C-407E-A947-70E740481C1C}">
                <a14:useLocalDpi xmlns:a14="http://schemas.microsoft.com/office/drawing/2010/main"/>
              </a:ext>
            </a:extLst>
          </a:blip>
          <a:srcRect/>
          <a:stretch/>
        </p:blipFill>
        <p:spPr>
          <a:xfrm>
            <a:off x="0" y="734006"/>
            <a:ext cx="9144000" cy="6306065"/>
          </a:xfrm>
          <a:prstGeom prst="rect">
            <a:avLst/>
          </a:prstGeom>
        </p:spPr>
      </p:pic>
      <p:sp>
        <p:nvSpPr>
          <p:cNvPr id="2" name="Title 1"/>
          <p:cNvSpPr>
            <a:spLocks noGrp="1"/>
          </p:cNvSpPr>
          <p:nvPr>
            <p:ph type="title" idx="4294967295"/>
          </p:nvPr>
        </p:nvSpPr>
        <p:spPr>
          <a:xfrm>
            <a:off x="417036" y="-227494"/>
            <a:ext cx="7812563" cy="1143000"/>
          </a:xfrm>
        </p:spPr>
        <p:txBody>
          <a:bodyPr>
            <a:normAutofit/>
          </a:bodyPr>
          <a:lstStyle/>
          <a:p>
            <a:pPr algn="l"/>
            <a:r>
              <a:rPr lang="en-US" sz="3600" dirty="0" smtClean="0"/>
              <a:t>Overview of Prayer Process</a:t>
            </a:r>
            <a:endParaRPr lang="en-US" sz="3600" dirty="0"/>
          </a:p>
        </p:txBody>
      </p:sp>
      <p:sp>
        <p:nvSpPr>
          <p:cNvPr id="3" name="Content Placeholder 2"/>
          <p:cNvSpPr>
            <a:spLocks noGrp="1"/>
          </p:cNvSpPr>
          <p:nvPr>
            <p:ph idx="4294967295"/>
          </p:nvPr>
        </p:nvSpPr>
        <p:spPr>
          <a:xfrm>
            <a:off x="417035" y="1167335"/>
            <a:ext cx="7812564" cy="3277665"/>
          </a:xfrm>
          <a:solidFill>
            <a:schemeClr val="bg1">
              <a:alpha val="43000"/>
            </a:schemeClr>
          </a:solidFill>
        </p:spPr>
        <p:txBody>
          <a:bodyPr>
            <a:normAutofit fontScale="77500" lnSpcReduction="20000"/>
          </a:bodyPr>
          <a:lstStyle/>
          <a:p>
            <a:pPr marL="0" indent="0">
              <a:buNone/>
            </a:pPr>
            <a:r>
              <a:rPr lang="en-US" sz="3500" dirty="0" smtClean="0">
                <a:sym typeface="Wingdings"/>
              </a:rPr>
              <a:t>I. </a:t>
            </a:r>
            <a:r>
              <a:rPr lang="en-US" sz="3500" dirty="0" smtClean="0"/>
              <a:t>ASK </a:t>
            </a:r>
            <a:r>
              <a:rPr lang="en-US" dirty="0" smtClean="0"/>
              <a:t>3 opening questions. </a:t>
            </a:r>
            <a:endParaRPr lang="en-US" sz="1500" i="1" dirty="0" smtClean="0"/>
          </a:p>
          <a:p>
            <a:pPr lvl="1">
              <a:buFont typeface="Arial"/>
              <a:buChar char="•"/>
            </a:pPr>
            <a:r>
              <a:rPr lang="en-US" dirty="0" smtClean="0"/>
              <a:t>Ask follow-up questions, as needed.</a:t>
            </a:r>
          </a:p>
          <a:p>
            <a:pPr lvl="1">
              <a:buFont typeface="Arial"/>
              <a:buChar char="•"/>
            </a:pPr>
            <a:r>
              <a:rPr lang="en-US" dirty="0" smtClean="0"/>
              <a:t>Goal is to be able to make your prayer personal. </a:t>
            </a:r>
          </a:p>
          <a:p>
            <a:pPr marL="457200" lvl="1" indent="0">
              <a:buNone/>
            </a:pPr>
            <a:endParaRPr lang="en-US" dirty="0" smtClean="0"/>
          </a:p>
          <a:p>
            <a:pPr marL="0" indent="0">
              <a:buNone/>
            </a:pPr>
            <a:r>
              <a:rPr lang="en-US" sz="3500" dirty="0" smtClean="0">
                <a:sym typeface="Wingdings"/>
              </a:rPr>
              <a:t>II. </a:t>
            </a:r>
            <a:r>
              <a:rPr lang="en-US" sz="3500" dirty="0" smtClean="0"/>
              <a:t>PRAY </a:t>
            </a:r>
            <a:r>
              <a:rPr lang="en-US" dirty="0" smtClean="0"/>
              <a:t>together. </a:t>
            </a:r>
          </a:p>
          <a:p>
            <a:pPr lvl="1">
              <a:buFont typeface="Arial"/>
              <a:buChar char="•"/>
            </a:pPr>
            <a:r>
              <a:rPr lang="en-US" dirty="0" smtClean="0"/>
              <a:t>Use provided prayer template(s), if desired. </a:t>
            </a:r>
          </a:p>
          <a:p>
            <a:pPr marL="457200" lvl="1" indent="0">
              <a:buNone/>
            </a:pPr>
            <a:endParaRPr lang="en-US" dirty="0" smtClean="0"/>
          </a:p>
          <a:p>
            <a:pPr marL="0" indent="0">
              <a:buNone/>
            </a:pPr>
            <a:r>
              <a:rPr lang="en-US" sz="3500" dirty="0" smtClean="0">
                <a:sym typeface="Wingdings"/>
              </a:rPr>
              <a:t>III.</a:t>
            </a:r>
            <a:r>
              <a:rPr lang="en-US" sz="3500" dirty="0" smtClean="0"/>
              <a:t> PROVIDE </a:t>
            </a:r>
            <a:r>
              <a:rPr lang="en-US" dirty="0" smtClean="0"/>
              <a:t>a copy of the ALL IN booklet and prayer card. </a:t>
            </a:r>
          </a:p>
          <a:p>
            <a:pPr lvl="1">
              <a:buFont typeface="Arial"/>
              <a:buChar char="•"/>
            </a:pPr>
            <a:r>
              <a:rPr lang="en-US" dirty="0" smtClean="0"/>
              <a:t>Ask them to fill out the card and return to you.</a:t>
            </a:r>
          </a:p>
        </p:txBody>
      </p:sp>
      <p:sp>
        <p:nvSpPr>
          <p:cNvPr id="25" name="Rectangle 24"/>
          <p:cNvSpPr/>
          <p:nvPr/>
        </p:nvSpPr>
        <p:spPr>
          <a:xfrm>
            <a:off x="7143831" y="5700037"/>
            <a:ext cx="1627635" cy="114589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3832" y="5706591"/>
            <a:ext cx="1627635" cy="1139344"/>
          </a:xfrm>
          <a:prstGeom prst="rect">
            <a:avLst/>
          </a:prstGeom>
        </p:spPr>
      </p:pic>
      <p:grpSp>
        <p:nvGrpSpPr>
          <p:cNvPr id="20" name="Group 19"/>
          <p:cNvGrpSpPr/>
          <p:nvPr/>
        </p:nvGrpSpPr>
        <p:grpSpPr>
          <a:xfrm>
            <a:off x="1117600" y="4941518"/>
            <a:ext cx="6178515" cy="1961318"/>
            <a:chOff x="1117600" y="4941518"/>
            <a:chExt cx="6178515" cy="1961318"/>
          </a:xfrm>
        </p:grpSpPr>
        <p:grpSp>
          <p:nvGrpSpPr>
            <p:cNvPr id="5" name="Group 4"/>
            <p:cNvGrpSpPr/>
            <p:nvPr/>
          </p:nvGrpSpPr>
          <p:grpSpPr>
            <a:xfrm>
              <a:off x="3475728" y="4941518"/>
              <a:ext cx="1766911" cy="1961318"/>
              <a:chOff x="7184128" y="2498757"/>
              <a:chExt cx="1766911" cy="1961318"/>
            </a:xfrm>
          </p:grpSpPr>
          <p:pic>
            <p:nvPicPr>
              <p:cNvPr id="7" name="Picture 6" descr="Prayer Card.pdf"/>
              <p:cNvPicPr>
                <a:picLocks noChangeAspect="1"/>
              </p:cNvPicPr>
              <p:nvPr/>
            </p:nvPicPr>
            <p:blipFill rotWithShape="1">
              <a:blip r:embed="rId7" cstate="print">
                <a:extLst>
                  <a:ext uri="{28A0092B-C50C-407E-A947-70E740481C1C}">
                    <a14:useLocalDpi xmlns:a14="http://schemas.microsoft.com/office/drawing/2010/main"/>
                  </a:ext>
                </a:extLst>
              </a:blip>
              <a:srcRect l="19901" t="29855" r="51905" b="13199"/>
              <a:stretch/>
            </p:blipFill>
            <p:spPr>
              <a:xfrm>
                <a:off x="7886745" y="2498757"/>
                <a:ext cx="1064294" cy="1612232"/>
              </a:xfrm>
              <a:prstGeom prst="rect">
                <a:avLst/>
              </a:prstGeom>
              <a:ln>
                <a:noFill/>
              </a:ln>
              <a:effectLst>
                <a:outerShdw blurRad="292100" dist="139700" dir="2700000" algn="tl" rotWithShape="0">
                  <a:srgbClr val="333333">
                    <a:alpha val="65000"/>
                  </a:srgbClr>
                </a:outerShdw>
              </a:effectLst>
            </p:spPr>
          </p:pic>
          <p:pic>
            <p:nvPicPr>
              <p:cNvPr id="8" name="Picture 7" descr="Prayer Card.pdf"/>
              <p:cNvPicPr>
                <a:picLocks noChangeAspect="1"/>
              </p:cNvPicPr>
              <p:nvPr/>
            </p:nvPicPr>
            <p:blipFill rotWithShape="1">
              <a:blip r:embed="rId8" cstate="print">
                <a:extLst>
                  <a:ext uri="{28A0092B-C50C-407E-A947-70E740481C1C}">
                    <a14:useLocalDpi xmlns:a14="http://schemas.microsoft.com/office/drawing/2010/main"/>
                  </a:ext>
                </a:extLst>
              </a:blip>
              <a:srcRect l="55953" t="29894" r="16765" b="13756"/>
              <a:stretch/>
            </p:blipFill>
            <p:spPr>
              <a:xfrm>
                <a:off x="7184128" y="2854466"/>
                <a:ext cx="1036480" cy="1605609"/>
              </a:xfrm>
              <a:prstGeom prst="rect">
                <a:avLst/>
              </a:prstGeom>
              <a:ln>
                <a:noFill/>
              </a:ln>
              <a:effectLst>
                <a:outerShdw blurRad="292100" dist="139700" dir="2700000" algn="tl" rotWithShape="0">
                  <a:srgbClr val="333333">
                    <a:alpha val="65000"/>
                  </a:srgbClr>
                </a:outerShdw>
              </a:effectLst>
            </p:spPr>
          </p:pic>
        </p:gr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1" y="5326916"/>
              <a:ext cx="1095344" cy="1555602"/>
            </a:xfrm>
            <a:prstGeom prst="rect">
              <a:avLst/>
            </a:prstGeom>
            <a:ln>
              <a:noFill/>
            </a:ln>
            <a:effectLst>
              <a:outerShdw blurRad="292100" dist="139700" dir="2700000" algn="tl" rotWithShape="0">
                <a:srgbClr val="333333">
                  <a:alpha val="65000"/>
                </a:srgbClr>
              </a:outerShdw>
            </a:effectLst>
          </p:spPr>
        </p:pic>
        <p:sp>
          <p:nvSpPr>
            <p:cNvPr id="14" name="Plus 13"/>
            <p:cNvSpPr/>
            <p:nvPr/>
          </p:nvSpPr>
          <p:spPr>
            <a:xfrm>
              <a:off x="2641600" y="5727700"/>
              <a:ext cx="558800" cy="685800"/>
            </a:xfrm>
            <a:prstGeom prst="mathPlu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lus 14"/>
            <p:cNvSpPr/>
            <p:nvPr/>
          </p:nvSpPr>
          <p:spPr>
            <a:xfrm>
              <a:off x="5448300" y="5727700"/>
              <a:ext cx="558800" cy="685800"/>
            </a:xfrm>
            <a:prstGeom prst="mathPlu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1117600" y="4942170"/>
              <a:ext cx="1452498" cy="1958425"/>
              <a:chOff x="1117600" y="4942170"/>
              <a:chExt cx="1452498" cy="1958425"/>
            </a:xfrm>
          </p:grpSpPr>
          <p:sp>
            <p:nvSpPr>
              <p:cNvPr id="17" name="Rectangle 16"/>
              <p:cNvSpPr/>
              <p:nvPr/>
            </p:nvSpPr>
            <p:spPr>
              <a:xfrm>
                <a:off x="1117600" y="5297226"/>
                <a:ext cx="1122298" cy="1603369"/>
              </a:xfrm>
              <a:prstGeom prst="rect">
                <a:avLst/>
              </a:prstGeom>
              <a:solidFill>
                <a:srgbClr val="FFFFFF"/>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1570098" y="4942170"/>
                <a:ext cx="1000000" cy="1227617"/>
                <a:chOff x="7729599" y="1063443"/>
                <a:chExt cx="1000000" cy="1227617"/>
              </a:xfrm>
            </p:grpSpPr>
            <p:pic>
              <p:nvPicPr>
                <p:cNvPr id="9" name="Picture 8" descr="canstockphoto0168483.jpg"/>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7729599" y="1063443"/>
                  <a:ext cx="1000000" cy="1227617"/>
                </a:xfrm>
                <a:prstGeom prst="rect">
                  <a:avLst/>
                </a:prstGeom>
                <a:ln>
                  <a:noFill/>
                </a:ln>
                <a:effectLst>
                  <a:outerShdw blurRad="292100" dist="139700" dir="2700000" algn="tl" rotWithShape="0">
                    <a:srgbClr val="333333">
                      <a:alpha val="65000"/>
                    </a:srgbClr>
                  </a:outerShdw>
                </a:effectLst>
              </p:spPr>
            </p:pic>
            <p:pic>
              <p:nvPicPr>
                <p:cNvPr id="10" name="Picture 9" descr="canstockphoto0168483.jpg"/>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754" b="100000" l="6139" r="100000"/>
                          </a14:imgEffect>
                        </a14:imgLayer>
                      </a14:imgProps>
                    </a:ext>
                    <a:ext uri="{28A0092B-C50C-407E-A947-70E740481C1C}">
                      <a14:useLocalDpi xmlns:a14="http://schemas.microsoft.com/office/drawing/2010/main"/>
                    </a:ext>
                  </a:extLst>
                </a:blip>
                <a:srcRect/>
                <a:stretch/>
              </p:blipFill>
              <p:spPr>
                <a:xfrm>
                  <a:off x="8153399" y="1889156"/>
                  <a:ext cx="393700" cy="397319"/>
                </a:xfrm>
                <a:prstGeom prst="rect">
                  <a:avLst/>
                </a:prstGeom>
                <a:ln>
                  <a:noFill/>
                </a:ln>
                <a:effectLst>
                  <a:outerShdw blurRad="292100" dist="139700" dir="2700000" algn="tl" rotWithShape="0">
                    <a:srgbClr val="333333">
                      <a:alpha val="65000"/>
                    </a:srgbClr>
                  </a:outerShdw>
                </a:effectLst>
              </p:spPr>
            </p:pic>
          </p:grpSp>
          <p:sp>
            <p:nvSpPr>
              <p:cNvPr id="19" name="Rectangle 18"/>
              <p:cNvSpPr/>
              <p:nvPr/>
            </p:nvSpPr>
            <p:spPr>
              <a:xfrm>
                <a:off x="1198499" y="5297227"/>
                <a:ext cx="1066799" cy="15687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spcAft>
                    <a:spcPts val="1800"/>
                  </a:spcAft>
                </a:pPr>
                <a:r>
                  <a:rPr lang="en-US" dirty="0" smtClean="0">
                    <a:solidFill>
                      <a:schemeClr val="tx1"/>
                    </a:solidFill>
                  </a:rPr>
                  <a:t>ASK</a:t>
                </a:r>
              </a:p>
              <a:p>
                <a:pPr>
                  <a:spcAft>
                    <a:spcPts val="1800"/>
                  </a:spcAft>
                </a:pPr>
                <a:r>
                  <a:rPr lang="en-US" dirty="0" smtClean="0">
                    <a:solidFill>
                      <a:schemeClr val="tx1"/>
                    </a:solidFill>
                  </a:rPr>
                  <a:t>THREE</a:t>
                </a:r>
              </a:p>
              <a:p>
                <a:pPr>
                  <a:spcAft>
                    <a:spcPts val="1800"/>
                  </a:spcAft>
                </a:pPr>
                <a:r>
                  <a:rPr lang="en-US" dirty="0" smtClean="0">
                    <a:solidFill>
                      <a:schemeClr val="tx1"/>
                    </a:solidFill>
                  </a:rPr>
                  <a:t>OPENING</a:t>
                </a:r>
              </a:p>
              <a:p>
                <a:pPr>
                  <a:spcAft>
                    <a:spcPts val="1800"/>
                  </a:spcAft>
                </a:pPr>
                <a:r>
                  <a:rPr lang="en-US" dirty="0" smtClean="0">
                    <a:solidFill>
                      <a:schemeClr val="tx1"/>
                    </a:solidFill>
                  </a:rPr>
                  <a:t>QUESTIONS</a:t>
                </a:r>
                <a:endParaRPr lang="en-US" dirty="0">
                  <a:solidFill>
                    <a:schemeClr val="tx1"/>
                  </a:solidFill>
                </a:endParaRPr>
              </a:p>
            </p:txBody>
          </p:sp>
        </p:grpSp>
      </p:grpSp>
      <p:sp>
        <p:nvSpPr>
          <p:cNvPr id="16" name="TextBox 15"/>
          <p:cNvSpPr txBox="1"/>
          <p:nvPr/>
        </p:nvSpPr>
        <p:spPr>
          <a:xfrm>
            <a:off x="1054100" y="4998260"/>
            <a:ext cx="406400" cy="369332"/>
          </a:xfrm>
          <a:prstGeom prst="rect">
            <a:avLst/>
          </a:prstGeom>
          <a:noFill/>
        </p:spPr>
        <p:txBody>
          <a:bodyPr wrap="square" rtlCol="0">
            <a:spAutoFit/>
          </a:bodyPr>
          <a:lstStyle/>
          <a:p>
            <a:pPr algn="ctr"/>
            <a:r>
              <a:rPr lang="en-US" b="1" dirty="0" smtClean="0"/>
              <a:t>I.</a:t>
            </a:r>
            <a:endParaRPr lang="en-US" b="1" dirty="0"/>
          </a:p>
        </p:txBody>
      </p:sp>
      <p:sp>
        <p:nvSpPr>
          <p:cNvPr id="21" name="TextBox 20"/>
          <p:cNvSpPr txBox="1"/>
          <p:nvPr/>
        </p:nvSpPr>
        <p:spPr>
          <a:xfrm>
            <a:off x="3424928" y="4998260"/>
            <a:ext cx="406400" cy="369332"/>
          </a:xfrm>
          <a:prstGeom prst="rect">
            <a:avLst/>
          </a:prstGeom>
          <a:noFill/>
        </p:spPr>
        <p:txBody>
          <a:bodyPr wrap="square" rtlCol="0">
            <a:spAutoFit/>
          </a:bodyPr>
          <a:lstStyle/>
          <a:p>
            <a:pPr algn="ctr"/>
            <a:r>
              <a:rPr lang="en-US" b="1" dirty="0" smtClean="0"/>
              <a:t>II.</a:t>
            </a:r>
            <a:endParaRPr lang="en-US" b="1" dirty="0"/>
          </a:p>
        </p:txBody>
      </p:sp>
      <p:sp>
        <p:nvSpPr>
          <p:cNvPr id="22" name="TextBox 21"/>
          <p:cNvSpPr txBox="1"/>
          <p:nvPr/>
        </p:nvSpPr>
        <p:spPr>
          <a:xfrm>
            <a:off x="6057900" y="4998260"/>
            <a:ext cx="546100" cy="369332"/>
          </a:xfrm>
          <a:prstGeom prst="rect">
            <a:avLst/>
          </a:prstGeom>
          <a:noFill/>
        </p:spPr>
        <p:txBody>
          <a:bodyPr wrap="square" rtlCol="0">
            <a:spAutoFit/>
          </a:bodyPr>
          <a:lstStyle/>
          <a:p>
            <a:pPr algn="ctr"/>
            <a:r>
              <a:rPr lang="en-US" b="1" dirty="0" smtClean="0"/>
              <a:t>III.</a:t>
            </a:r>
            <a:endParaRPr lang="en-US" b="1" dirty="0"/>
          </a:p>
        </p:txBody>
      </p:sp>
      <p:pic>
        <p:nvPicPr>
          <p:cNvPr id="26" name="overview of prayer proces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146" y="6007100"/>
            <a:ext cx="812800" cy="812800"/>
          </a:xfrm>
          <a:prstGeom prst="rect">
            <a:avLst/>
          </a:prstGeom>
        </p:spPr>
      </p:pic>
    </p:spTree>
    <p:extLst>
      <p:ext uri="{BB962C8B-B14F-4D97-AF65-F5344CB8AC3E}">
        <p14:creationId xmlns:p14="http://schemas.microsoft.com/office/powerpoint/2010/main" val="26283963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21" fill="hold"/>
                                        <p:tgtEl>
                                          <p:spTgt spid="26"/>
                                        </p:tgtEl>
                                      </p:cBhvr>
                                    </p:cmd>
                                  </p:childTnLst>
                                </p:cTn>
                              </p:par>
                            </p:childTnLst>
                          </p:cTn>
                        </p:par>
                      </p:childTnLst>
                    </p:cTn>
                  </p:par>
                </p:childTnLst>
              </p:cTn>
              <p:nextCondLst>
                <p:cond evt="onClick" delay="0">
                  <p:tgtEl>
                    <p:spTgt spid="26"/>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2995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Rounded Rectangle 8"/>
          <p:cNvSpPr/>
          <p:nvPr/>
        </p:nvSpPr>
        <p:spPr>
          <a:xfrm>
            <a:off x="1712861" y="5544258"/>
            <a:ext cx="6303797" cy="1123292"/>
          </a:xfrm>
          <a:prstGeom prst="roundRect">
            <a:avLst/>
          </a:prstGeom>
          <a:solidFill>
            <a:schemeClr val="bg1">
              <a:lumMod val="9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27474" y="-174820"/>
            <a:ext cx="8002126" cy="1143000"/>
          </a:xfrm>
        </p:spPr>
        <p:txBody>
          <a:bodyPr>
            <a:normAutofit/>
          </a:bodyPr>
          <a:lstStyle/>
          <a:p>
            <a:pPr algn="l"/>
            <a:r>
              <a:rPr lang="en-US" sz="3600" dirty="0" smtClean="0"/>
              <a:t>Part I: Opening Questions</a:t>
            </a:r>
            <a:endParaRPr lang="en-US" sz="3600" dirty="0"/>
          </a:p>
        </p:txBody>
      </p:sp>
      <p:sp>
        <p:nvSpPr>
          <p:cNvPr id="3" name="Content Placeholder 2"/>
          <p:cNvSpPr>
            <a:spLocks noGrp="1"/>
          </p:cNvSpPr>
          <p:nvPr>
            <p:ph idx="4294967295"/>
          </p:nvPr>
        </p:nvSpPr>
        <p:spPr>
          <a:xfrm>
            <a:off x="460681" y="1169413"/>
            <a:ext cx="5656681" cy="4374845"/>
          </a:xfrm>
        </p:spPr>
        <p:txBody>
          <a:bodyPr>
            <a:normAutofit lnSpcReduction="10000"/>
          </a:bodyPr>
          <a:lstStyle/>
          <a:p>
            <a:pPr marL="403225" indent="-403225">
              <a:lnSpc>
                <a:spcPct val="90000"/>
              </a:lnSpc>
              <a:spcBef>
                <a:spcPts val="600"/>
              </a:spcBef>
              <a:buNone/>
            </a:pPr>
            <a:r>
              <a:rPr lang="en-US" dirty="0" smtClean="0">
                <a:solidFill>
                  <a:srgbClr val="FF6600"/>
                </a:solidFill>
                <a:sym typeface="Wingdings"/>
              </a:rPr>
              <a:t> </a:t>
            </a:r>
            <a:r>
              <a:rPr lang="en-US" sz="2600" dirty="0" smtClean="0"/>
              <a:t>Introduce yourself and ask their name. </a:t>
            </a:r>
          </a:p>
          <a:p>
            <a:pPr marL="0" indent="0">
              <a:lnSpc>
                <a:spcPct val="90000"/>
              </a:lnSpc>
              <a:spcBef>
                <a:spcPts val="600"/>
              </a:spcBef>
              <a:buNone/>
            </a:pPr>
            <a:endParaRPr lang="en-US" sz="1300" dirty="0" smtClean="0"/>
          </a:p>
          <a:p>
            <a:pPr marL="403225" indent="-403225">
              <a:lnSpc>
                <a:spcPct val="90000"/>
              </a:lnSpc>
              <a:spcBef>
                <a:spcPts val="600"/>
              </a:spcBef>
              <a:buNone/>
            </a:pPr>
            <a:r>
              <a:rPr lang="en-US" dirty="0" smtClean="0">
                <a:solidFill>
                  <a:srgbClr val="FF6600"/>
                </a:solidFill>
                <a:sym typeface="Wingdings"/>
              </a:rPr>
              <a:t> </a:t>
            </a:r>
            <a:r>
              <a:rPr lang="en-US" sz="2600" dirty="0" smtClean="0"/>
              <a:t>Ask about their experience at the concert/event. </a:t>
            </a:r>
          </a:p>
          <a:p>
            <a:pPr marL="0" indent="0">
              <a:lnSpc>
                <a:spcPct val="90000"/>
              </a:lnSpc>
              <a:spcBef>
                <a:spcPts val="600"/>
              </a:spcBef>
              <a:buNone/>
            </a:pPr>
            <a:endParaRPr lang="en-US" sz="1300" dirty="0" smtClean="0"/>
          </a:p>
          <a:p>
            <a:pPr marL="0" indent="0">
              <a:lnSpc>
                <a:spcPct val="90000"/>
              </a:lnSpc>
              <a:spcBef>
                <a:spcPts val="600"/>
              </a:spcBef>
              <a:buNone/>
            </a:pPr>
            <a:r>
              <a:rPr lang="en-US" dirty="0" smtClean="0">
                <a:solidFill>
                  <a:srgbClr val="FF6600"/>
                </a:solidFill>
                <a:sym typeface="Wingdings"/>
              </a:rPr>
              <a:t> </a:t>
            </a:r>
            <a:r>
              <a:rPr lang="en-US" sz="2600" dirty="0" smtClean="0"/>
              <a:t>Open a dialogue. </a:t>
            </a:r>
          </a:p>
          <a:p>
            <a:pPr lvl="1">
              <a:spcAft>
                <a:spcPts val="1200"/>
              </a:spcAft>
              <a:buFont typeface="Arial"/>
              <a:buChar char="•"/>
            </a:pPr>
            <a:r>
              <a:rPr lang="en-US" sz="2200" dirty="0" smtClean="0"/>
              <a:t>Is there anything in particular the God put on your heart tonight?</a:t>
            </a:r>
          </a:p>
          <a:p>
            <a:pPr lvl="1">
              <a:spcAft>
                <a:spcPts val="1200"/>
              </a:spcAft>
              <a:buFont typeface="Arial"/>
              <a:buChar char="•"/>
            </a:pPr>
            <a:r>
              <a:rPr lang="en-US" sz="2200" dirty="0" smtClean="0"/>
              <a:t>Is there anything that you would like to pray about together? </a:t>
            </a:r>
          </a:p>
        </p:txBody>
      </p:sp>
      <p:sp>
        <p:nvSpPr>
          <p:cNvPr id="4" name="TextBox 3"/>
          <p:cNvSpPr txBox="1"/>
          <p:nvPr/>
        </p:nvSpPr>
        <p:spPr>
          <a:xfrm>
            <a:off x="2192820" y="5601108"/>
            <a:ext cx="5443038" cy="984885"/>
          </a:xfrm>
          <a:prstGeom prst="rect">
            <a:avLst/>
          </a:prstGeom>
          <a:noFill/>
          <a:ln w="28575" cmpd="sng">
            <a:noFill/>
          </a:ln>
        </p:spPr>
        <p:txBody>
          <a:bodyPr wrap="square" rtlCol="0" anchor="ctr">
            <a:spAutoFit/>
          </a:bodyPr>
          <a:lstStyle/>
          <a:p>
            <a:pPr marL="342900" indent="-285750">
              <a:spcAft>
                <a:spcPts val="1200"/>
              </a:spcAft>
              <a:buFont typeface="Arial"/>
              <a:buChar char="•"/>
            </a:pPr>
            <a:r>
              <a:rPr lang="en-US" sz="1600" dirty="0" smtClean="0"/>
              <a:t>As they begin to share, guide them to a quiet place; </a:t>
            </a:r>
            <a:r>
              <a:rPr lang="en-US" sz="1600" dirty="0"/>
              <a:t> </a:t>
            </a:r>
            <a:r>
              <a:rPr lang="en-US" sz="1600" dirty="0" smtClean="0"/>
              <a:t>          you want to be visible, but private. </a:t>
            </a:r>
          </a:p>
          <a:p>
            <a:pPr marL="342900" indent="-285750">
              <a:spcAft>
                <a:spcPts val="1200"/>
              </a:spcAft>
              <a:buFont typeface="Arial"/>
              <a:buChar char="•"/>
            </a:pPr>
            <a:r>
              <a:rPr lang="en-US" sz="1600" dirty="0" smtClean="0"/>
              <a:t>Position yourself so that your back is to the crowd.</a:t>
            </a:r>
          </a:p>
        </p:txBody>
      </p:sp>
      <p:sp>
        <p:nvSpPr>
          <p:cNvPr id="8" name="TextBox 7"/>
          <p:cNvSpPr txBox="1"/>
          <p:nvPr/>
        </p:nvSpPr>
        <p:spPr>
          <a:xfrm>
            <a:off x="8873067" y="5317067"/>
            <a:ext cx="184666" cy="369332"/>
          </a:xfrm>
          <a:prstGeom prst="rect">
            <a:avLst/>
          </a:prstGeom>
          <a:noFill/>
        </p:spPr>
        <p:txBody>
          <a:bodyPr wrap="none" rtlCol="0">
            <a:spAutoFit/>
          </a:bodyPr>
          <a:lstStyle/>
          <a:p>
            <a:endParaRPr lang="en-US" dirty="0"/>
          </a:p>
        </p:txBody>
      </p:sp>
      <p:pic>
        <p:nvPicPr>
          <p:cNvPr id="11" name="Picture 10" descr="canstockphoto0168483.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42751" y="1571443"/>
            <a:ext cx="2753449" cy="3380182"/>
          </a:xfrm>
          <a:prstGeom prst="rect">
            <a:avLst/>
          </a:prstGeom>
          <a:noFill/>
          <a:ln>
            <a:noFill/>
          </a:ln>
        </p:spPr>
      </p:pic>
      <p:pic>
        <p:nvPicPr>
          <p:cNvPr id="5" name="Slide #1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9119" y="6105904"/>
            <a:ext cx="812800" cy="812800"/>
          </a:xfrm>
          <a:prstGeom prst="rect">
            <a:avLst/>
          </a:prstGeom>
        </p:spPr>
      </p:pic>
    </p:spTree>
    <p:extLst>
      <p:ext uri="{BB962C8B-B14F-4D97-AF65-F5344CB8AC3E}">
        <p14:creationId xmlns:p14="http://schemas.microsoft.com/office/powerpoint/2010/main" val="1359988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1288"/>
            <a:ext cx="8075613" cy="1143001"/>
          </a:xfrm>
        </p:spPr>
        <p:txBody>
          <a:bodyPr>
            <a:normAutofit/>
          </a:bodyPr>
          <a:lstStyle/>
          <a:p>
            <a:pPr algn="l"/>
            <a:r>
              <a:rPr lang="en-US" sz="3600" dirty="0"/>
              <a:t> </a:t>
            </a:r>
            <a:r>
              <a:rPr lang="en-US" sz="3600" dirty="0" smtClean="0"/>
              <a:t>Part I: Guidelines for Follow-Up Questions</a:t>
            </a:r>
            <a:endParaRPr lang="en-US" sz="3600" dirty="0"/>
          </a:p>
        </p:txBody>
      </p:sp>
      <p:sp>
        <p:nvSpPr>
          <p:cNvPr id="3" name="Content Placeholder 2"/>
          <p:cNvSpPr>
            <a:spLocks noGrp="1"/>
          </p:cNvSpPr>
          <p:nvPr>
            <p:ph sz="half" idx="4294967295"/>
          </p:nvPr>
        </p:nvSpPr>
        <p:spPr>
          <a:xfrm>
            <a:off x="724032" y="2682875"/>
            <a:ext cx="3517864" cy="2105025"/>
          </a:xfrm>
        </p:spPr>
        <p:txBody>
          <a:bodyPr>
            <a:normAutofit/>
          </a:bodyPr>
          <a:lstStyle/>
          <a:p>
            <a:pPr>
              <a:spcAft>
                <a:spcPts val="600"/>
              </a:spcAft>
            </a:pPr>
            <a:r>
              <a:rPr lang="en-US" sz="1800" dirty="0" smtClean="0"/>
              <a:t>I’m going through a tough time. </a:t>
            </a:r>
          </a:p>
          <a:p>
            <a:pPr>
              <a:spcAft>
                <a:spcPts val="600"/>
              </a:spcAft>
            </a:pPr>
            <a:r>
              <a:rPr lang="en-US" sz="1800" dirty="0" smtClean="0"/>
              <a:t>I’m struggling right now in my marriage. </a:t>
            </a:r>
          </a:p>
        </p:txBody>
      </p:sp>
      <p:sp>
        <p:nvSpPr>
          <p:cNvPr id="9" name="Chevron 8"/>
          <p:cNvSpPr/>
          <p:nvPr/>
        </p:nvSpPr>
        <p:spPr>
          <a:xfrm rot="5400000">
            <a:off x="4393683" y="2551280"/>
            <a:ext cx="402419" cy="2821557"/>
          </a:xfrm>
          <a:prstGeom prst="chevron">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10" name="Picture 9"/>
          <p:cNvPicPr>
            <a:picLocks noChangeAspect="1"/>
          </p:cNvPicPr>
          <p:nvPr/>
        </p:nvPicPr>
        <p:blipFill>
          <a:blip r:embed="rId5" cstate="print"/>
          <a:stretch>
            <a:fillRect/>
          </a:stretch>
        </p:blipFill>
        <p:spPr>
          <a:xfrm>
            <a:off x="1389412" y="1077829"/>
            <a:ext cx="6631672" cy="978959"/>
          </a:xfrm>
          <a:prstGeom prst="rect">
            <a:avLst/>
          </a:prstGeom>
        </p:spPr>
      </p:pic>
      <p:sp>
        <p:nvSpPr>
          <p:cNvPr id="11" name="Rectangle 10"/>
          <p:cNvSpPr/>
          <p:nvPr/>
        </p:nvSpPr>
        <p:spPr>
          <a:xfrm>
            <a:off x="2054791" y="1171558"/>
            <a:ext cx="6285942" cy="923330"/>
          </a:xfrm>
          <a:prstGeom prst="rect">
            <a:avLst/>
          </a:prstGeom>
        </p:spPr>
        <p:txBody>
          <a:bodyPr wrap="square">
            <a:spAutoFit/>
          </a:bodyPr>
          <a:lstStyle/>
          <a:p>
            <a:r>
              <a:rPr lang="en-US" dirty="0"/>
              <a:t>Objective(s):</a:t>
            </a:r>
          </a:p>
          <a:p>
            <a:pPr marL="285750" indent="-285750">
              <a:buFont typeface="Arial"/>
              <a:buChar char="•"/>
            </a:pPr>
            <a:r>
              <a:rPr lang="en-US" dirty="0"/>
              <a:t>Uncover the REAL </a:t>
            </a:r>
            <a:r>
              <a:rPr lang="en-US" dirty="0" smtClean="0"/>
              <a:t>concern; many start in the safe</a:t>
            </a:r>
            <a:r>
              <a:rPr lang="en-US" dirty="0"/>
              <a:t> </a:t>
            </a:r>
            <a:r>
              <a:rPr lang="en-US" dirty="0" smtClean="0"/>
              <a:t>zone</a:t>
            </a:r>
            <a:endParaRPr lang="en-US" dirty="0"/>
          </a:p>
          <a:p>
            <a:pPr marL="285750" indent="-285750">
              <a:buFont typeface="Arial"/>
              <a:buChar char="•"/>
            </a:pPr>
            <a:r>
              <a:rPr lang="en-US" dirty="0"/>
              <a:t>Get specific enough to offer up a </a:t>
            </a:r>
            <a:r>
              <a:rPr lang="en-US" dirty="0" smtClean="0"/>
              <a:t>prayer; move to Level II</a:t>
            </a:r>
            <a:endParaRPr lang="en-US" dirty="0"/>
          </a:p>
        </p:txBody>
      </p:sp>
      <p:sp>
        <p:nvSpPr>
          <p:cNvPr id="12" name="TextBox 11"/>
          <p:cNvSpPr txBox="1"/>
          <p:nvPr/>
        </p:nvSpPr>
        <p:spPr>
          <a:xfrm>
            <a:off x="279436" y="2192719"/>
            <a:ext cx="6400764" cy="461665"/>
          </a:xfrm>
          <a:prstGeom prst="rect">
            <a:avLst/>
          </a:prstGeom>
          <a:noFill/>
        </p:spPr>
        <p:txBody>
          <a:bodyPr wrap="square" rtlCol="0">
            <a:spAutoFit/>
          </a:bodyPr>
          <a:lstStyle/>
          <a:p>
            <a:r>
              <a:rPr lang="en-US" sz="2400" b="1" dirty="0" smtClean="0">
                <a:solidFill>
                  <a:srgbClr val="FF6600"/>
                </a:solidFill>
              </a:rPr>
              <a:t>LEVEL </a:t>
            </a:r>
            <a:r>
              <a:rPr lang="en-US" sz="2400" b="1" dirty="0">
                <a:solidFill>
                  <a:srgbClr val="FF6600"/>
                </a:solidFill>
              </a:rPr>
              <a:t>1</a:t>
            </a:r>
            <a:r>
              <a:rPr lang="en-US" sz="2400" b="1" dirty="0" smtClean="0">
                <a:solidFill>
                  <a:srgbClr val="FF6600"/>
                </a:solidFill>
              </a:rPr>
              <a:t> – </a:t>
            </a:r>
            <a:r>
              <a:rPr lang="en-US" dirty="0" smtClean="0">
                <a:solidFill>
                  <a:srgbClr val="FF6600"/>
                </a:solidFill>
              </a:rPr>
              <a:t>Sample responses to your opening question</a:t>
            </a:r>
            <a:endParaRPr lang="en-US" dirty="0">
              <a:solidFill>
                <a:srgbClr val="FF6600"/>
              </a:solidFill>
            </a:endParaRPr>
          </a:p>
        </p:txBody>
      </p:sp>
      <p:sp>
        <p:nvSpPr>
          <p:cNvPr id="13" name="TextBox 12"/>
          <p:cNvSpPr txBox="1"/>
          <p:nvPr/>
        </p:nvSpPr>
        <p:spPr>
          <a:xfrm>
            <a:off x="279436" y="4295148"/>
            <a:ext cx="5105364" cy="461665"/>
          </a:xfrm>
          <a:prstGeom prst="rect">
            <a:avLst/>
          </a:prstGeom>
          <a:noFill/>
        </p:spPr>
        <p:txBody>
          <a:bodyPr wrap="square" rtlCol="0">
            <a:spAutoFit/>
          </a:bodyPr>
          <a:lstStyle/>
          <a:p>
            <a:r>
              <a:rPr lang="en-US" sz="2400" b="1" dirty="0" smtClean="0">
                <a:solidFill>
                  <a:srgbClr val="FF6600"/>
                </a:solidFill>
              </a:rPr>
              <a:t>LEVEL 2 – </a:t>
            </a:r>
            <a:r>
              <a:rPr lang="en-US" dirty="0" smtClean="0">
                <a:solidFill>
                  <a:srgbClr val="FF6600"/>
                </a:solidFill>
              </a:rPr>
              <a:t>Sample replies you could offer</a:t>
            </a:r>
            <a:endParaRPr lang="en-US" dirty="0">
              <a:solidFill>
                <a:srgbClr val="FF6600"/>
              </a:solidFill>
            </a:endParaRPr>
          </a:p>
        </p:txBody>
      </p:sp>
      <p:pic>
        <p:nvPicPr>
          <p:cNvPr id="14" name="Picture 13" descr="magnifying glass.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2500" y="1002181"/>
            <a:ext cx="1102291" cy="1177347"/>
          </a:xfrm>
          <a:prstGeom prst="ellipse">
            <a:avLst/>
          </a:prstGeom>
          <a:ln>
            <a:noFill/>
          </a:ln>
          <a:effectLst>
            <a:softEdge rad="112500"/>
          </a:effectLst>
        </p:spPr>
      </p:pic>
      <p:sp>
        <p:nvSpPr>
          <p:cNvPr id="17" name="Rectangle 16"/>
          <p:cNvSpPr/>
          <p:nvPr/>
        </p:nvSpPr>
        <p:spPr>
          <a:xfrm>
            <a:off x="0" y="582995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5" name="Picture 14" descr="Prayer Card.pdf"/>
          <p:cNvPicPr>
            <a:picLocks noChangeAspect="1"/>
          </p:cNvPicPr>
          <p:nvPr/>
        </p:nvPicPr>
        <p:blipFill rotWithShape="1">
          <a:blip r:embed="rId7" cstate="print">
            <a:extLst>
              <a:ext uri="{28A0092B-C50C-407E-A947-70E740481C1C}">
                <a14:useLocalDpi xmlns:a14="http://schemas.microsoft.com/office/drawing/2010/main"/>
              </a:ext>
            </a:extLst>
          </a:blip>
          <a:srcRect l="19901" t="29855" r="51905" b="13199"/>
          <a:stretch/>
        </p:blipFill>
        <p:spPr>
          <a:xfrm>
            <a:off x="6466768" y="4252168"/>
            <a:ext cx="1710418" cy="2591002"/>
          </a:xfrm>
          <a:prstGeom prst="rect">
            <a:avLst/>
          </a:prstGeom>
          <a:ln>
            <a:solidFill>
              <a:srgbClr val="7F7F7F"/>
            </a:solidFill>
          </a:ln>
        </p:spPr>
      </p:pic>
      <p:sp>
        <p:nvSpPr>
          <p:cNvPr id="16" name="Content Placeholder 2"/>
          <p:cNvSpPr txBox="1">
            <a:spLocks/>
          </p:cNvSpPr>
          <p:nvPr/>
        </p:nvSpPr>
        <p:spPr>
          <a:xfrm>
            <a:off x="4978400" y="2664588"/>
            <a:ext cx="3517864" cy="21050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800" dirty="0" smtClean="0"/>
              <a:t>I’m worried about my child.</a:t>
            </a:r>
          </a:p>
          <a:p>
            <a:pPr>
              <a:spcAft>
                <a:spcPts val="600"/>
              </a:spcAft>
            </a:pPr>
            <a:r>
              <a:rPr lang="en-US" sz="1800" dirty="0" smtClean="0"/>
              <a:t>I have a health issue. </a:t>
            </a:r>
            <a:endParaRPr lang="en-US" sz="1800" dirty="0"/>
          </a:p>
        </p:txBody>
      </p:sp>
      <p:sp>
        <p:nvSpPr>
          <p:cNvPr id="18" name="Content Placeholder 2"/>
          <p:cNvSpPr txBox="1">
            <a:spLocks/>
          </p:cNvSpPr>
          <p:nvPr/>
        </p:nvSpPr>
        <p:spPr>
          <a:xfrm>
            <a:off x="824071" y="4774477"/>
            <a:ext cx="4038600" cy="33305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800" dirty="0" smtClean="0"/>
              <a:t>I’m sorry to hear that…can you tell me a little more? </a:t>
            </a:r>
          </a:p>
          <a:p>
            <a:pPr>
              <a:spcAft>
                <a:spcPts val="600"/>
              </a:spcAft>
            </a:pPr>
            <a:r>
              <a:rPr lang="en-US" sz="1800" dirty="0" smtClean="0"/>
              <a:t>That must be hard. What sort of guidance or help would you like to ask God for tonight?</a:t>
            </a:r>
          </a:p>
        </p:txBody>
      </p:sp>
      <p:sp>
        <p:nvSpPr>
          <p:cNvPr id="7" name="TextBox 6"/>
          <p:cNvSpPr txBox="1"/>
          <p:nvPr/>
        </p:nvSpPr>
        <p:spPr>
          <a:xfrm>
            <a:off x="4739029" y="5450012"/>
            <a:ext cx="1612900" cy="1015663"/>
          </a:xfrm>
          <a:prstGeom prst="rect">
            <a:avLst/>
          </a:prstGeom>
          <a:solidFill>
            <a:schemeClr val="bg2"/>
          </a:solidFill>
        </p:spPr>
        <p:txBody>
          <a:bodyPr wrap="square" rtlCol="0">
            <a:spAutoFit/>
          </a:bodyPr>
          <a:lstStyle/>
          <a:p>
            <a:r>
              <a:rPr lang="en-US" sz="1200" b="1" dirty="0" smtClean="0"/>
              <a:t>Note: </a:t>
            </a:r>
            <a:r>
              <a:rPr lang="en-US" sz="1200" dirty="0" smtClean="0"/>
              <a:t>Once you feel you have a good understanding of the need – engage in the prayer process.</a:t>
            </a:r>
            <a:endParaRPr lang="en-US" sz="1200" dirty="0"/>
          </a:p>
        </p:txBody>
      </p:sp>
      <p:cxnSp>
        <p:nvCxnSpPr>
          <p:cNvPr id="5" name="Straight Arrow Connector 4"/>
          <p:cNvCxnSpPr/>
          <p:nvPr/>
        </p:nvCxnSpPr>
        <p:spPr>
          <a:xfrm flipV="1">
            <a:off x="4824571" y="5397500"/>
            <a:ext cx="1512729" cy="12700"/>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059035" y="355382"/>
            <a:ext cx="1084965" cy="307777"/>
          </a:xfrm>
          <a:prstGeom prst="rect">
            <a:avLst/>
          </a:prstGeom>
          <a:noFill/>
        </p:spPr>
        <p:txBody>
          <a:bodyPr wrap="square" rtlCol="0">
            <a:spAutoFit/>
          </a:bodyPr>
          <a:lstStyle/>
          <a:p>
            <a:r>
              <a:rPr lang="en-US" sz="1400" dirty="0" smtClean="0"/>
              <a:t>(continued)</a:t>
            </a:r>
            <a:endParaRPr lang="en-US" sz="1400" dirty="0"/>
          </a:p>
        </p:txBody>
      </p:sp>
      <p:pic>
        <p:nvPicPr>
          <p:cNvPr id="6" name="Slide #1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700" y="6168506"/>
            <a:ext cx="812800" cy="812800"/>
          </a:xfrm>
          <a:prstGeom prst="rect">
            <a:avLst/>
          </a:prstGeom>
        </p:spPr>
      </p:pic>
    </p:spTree>
    <p:extLst>
      <p:ext uri="{BB962C8B-B14F-4D97-AF65-F5344CB8AC3E}">
        <p14:creationId xmlns:p14="http://schemas.microsoft.com/office/powerpoint/2010/main" val="15614091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7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ayer Card.pdf"/>
          <p:cNvPicPr>
            <a:picLocks noChangeAspect="1"/>
          </p:cNvPicPr>
          <p:nvPr/>
        </p:nvPicPr>
        <p:blipFill rotWithShape="1">
          <a:blip r:embed="rId5" cstate="print">
            <a:extLst>
              <a:ext uri="{28A0092B-C50C-407E-A947-70E740481C1C}">
                <a14:useLocalDpi xmlns:a14="http://schemas.microsoft.com/office/drawing/2010/main"/>
              </a:ext>
            </a:extLst>
          </a:blip>
          <a:srcRect l="17362" t="25968" r="13068" b="10741"/>
          <a:stretch/>
        </p:blipFill>
        <p:spPr>
          <a:xfrm>
            <a:off x="1207628" y="1540218"/>
            <a:ext cx="6361574" cy="4340534"/>
          </a:xfrm>
          <a:prstGeom prst="rect">
            <a:avLst/>
          </a:prstGeom>
        </p:spPr>
      </p:pic>
      <p:sp>
        <p:nvSpPr>
          <p:cNvPr id="7" name="Rectangle 6"/>
          <p:cNvSpPr/>
          <p:nvPr/>
        </p:nvSpPr>
        <p:spPr>
          <a:xfrm>
            <a:off x="0" y="582995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idx="4294967295"/>
          </p:nvPr>
        </p:nvSpPr>
        <p:spPr>
          <a:xfrm>
            <a:off x="227474" y="-174820"/>
            <a:ext cx="8002126" cy="1143000"/>
          </a:xfrm>
        </p:spPr>
        <p:txBody>
          <a:bodyPr>
            <a:normAutofit/>
          </a:bodyPr>
          <a:lstStyle/>
          <a:p>
            <a:pPr algn="l"/>
            <a:r>
              <a:rPr lang="en-US" sz="3600" dirty="0" smtClean="0"/>
              <a:t>Part II: Pray Together</a:t>
            </a:r>
            <a:endParaRPr lang="en-US" sz="3600" dirty="0"/>
          </a:p>
        </p:txBody>
      </p:sp>
      <p:sp>
        <p:nvSpPr>
          <p:cNvPr id="8" name="TextBox 7"/>
          <p:cNvSpPr txBox="1"/>
          <p:nvPr/>
        </p:nvSpPr>
        <p:spPr>
          <a:xfrm>
            <a:off x="8873067" y="5317067"/>
            <a:ext cx="184666" cy="369332"/>
          </a:xfrm>
          <a:prstGeom prst="rect">
            <a:avLst/>
          </a:prstGeom>
          <a:noFill/>
        </p:spPr>
        <p:txBody>
          <a:bodyPr wrap="none" rtlCol="0">
            <a:spAutoFit/>
          </a:bodyPr>
          <a:lstStyle/>
          <a:p>
            <a:endParaRPr lang="en-US" dirty="0"/>
          </a:p>
        </p:txBody>
      </p:sp>
      <p:sp>
        <p:nvSpPr>
          <p:cNvPr id="16" name="TextBox 15"/>
          <p:cNvSpPr txBox="1"/>
          <p:nvPr/>
        </p:nvSpPr>
        <p:spPr>
          <a:xfrm>
            <a:off x="711202" y="1071035"/>
            <a:ext cx="6756400" cy="646331"/>
          </a:xfrm>
          <a:prstGeom prst="rect">
            <a:avLst/>
          </a:prstGeom>
          <a:noFill/>
        </p:spPr>
        <p:txBody>
          <a:bodyPr wrap="square" rtlCol="0">
            <a:spAutoFit/>
          </a:bodyPr>
          <a:lstStyle/>
          <a:p>
            <a:r>
              <a:rPr lang="en-US" dirty="0" smtClean="0"/>
              <a:t>Use the customizable “scripted” prayer, or the “outline” prayer. </a:t>
            </a:r>
          </a:p>
          <a:p>
            <a:pPr algn="r"/>
            <a:r>
              <a:rPr lang="en-US" dirty="0" smtClean="0"/>
              <a:t>Or, if you are comfortable, pray in your own words. </a:t>
            </a:r>
            <a:endParaRPr lang="en-US" dirty="0"/>
          </a:p>
        </p:txBody>
      </p:sp>
      <p:sp>
        <p:nvSpPr>
          <p:cNvPr id="10" name="TextBox 9"/>
          <p:cNvSpPr txBox="1"/>
          <p:nvPr/>
        </p:nvSpPr>
        <p:spPr>
          <a:xfrm>
            <a:off x="1207628" y="5853340"/>
            <a:ext cx="8263461" cy="954107"/>
          </a:xfrm>
          <a:prstGeom prst="rect">
            <a:avLst/>
          </a:prstGeom>
          <a:noFill/>
        </p:spPr>
        <p:txBody>
          <a:bodyPr wrap="square" rtlCol="0">
            <a:spAutoFit/>
          </a:bodyPr>
          <a:lstStyle/>
          <a:p>
            <a:r>
              <a:rPr lang="en-US" sz="1600" dirty="0" smtClean="0"/>
              <a:t>CONCLUDE WITH– </a:t>
            </a:r>
          </a:p>
          <a:p>
            <a:endParaRPr lang="en-US" sz="800" i="1" dirty="0" smtClean="0"/>
          </a:p>
          <a:p>
            <a:r>
              <a:rPr lang="en-US" sz="1600" i="1" dirty="0" smtClean="0"/>
              <a:t>Thank you for coming forward to pray. Before you leave, I’d like to provide you with a resource that we hope will help you continue on a prayerful path…</a:t>
            </a:r>
            <a:endParaRPr lang="en-US" sz="1600" i="1" dirty="0"/>
          </a:p>
        </p:txBody>
      </p:sp>
      <p:pic>
        <p:nvPicPr>
          <p:cNvPr id="4" name="Slide #1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6" y="5971259"/>
            <a:ext cx="812800" cy="812800"/>
          </a:xfrm>
          <a:prstGeom prst="rect">
            <a:avLst/>
          </a:prstGeom>
        </p:spPr>
      </p:pic>
    </p:spTree>
    <p:extLst>
      <p:ext uri="{BB962C8B-B14F-4D97-AF65-F5344CB8AC3E}">
        <p14:creationId xmlns:p14="http://schemas.microsoft.com/office/powerpoint/2010/main" val="1833336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0451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idx="4294967295"/>
          </p:nvPr>
        </p:nvSpPr>
        <p:spPr>
          <a:xfrm>
            <a:off x="227474" y="-174820"/>
            <a:ext cx="8002126" cy="1143000"/>
          </a:xfrm>
        </p:spPr>
        <p:txBody>
          <a:bodyPr>
            <a:normAutofit/>
          </a:bodyPr>
          <a:lstStyle/>
          <a:p>
            <a:pPr algn="l"/>
            <a:r>
              <a:rPr lang="en-US" sz="3600" dirty="0" smtClean="0"/>
              <a:t>Part III: Provide the ALL IN Booklet</a:t>
            </a:r>
            <a:endParaRPr lang="en-US" sz="3600" dirty="0"/>
          </a:p>
        </p:txBody>
      </p:sp>
      <p:sp>
        <p:nvSpPr>
          <p:cNvPr id="8" name="TextBox 7"/>
          <p:cNvSpPr txBox="1"/>
          <p:nvPr/>
        </p:nvSpPr>
        <p:spPr>
          <a:xfrm>
            <a:off x="8631767" y="5317067"/>
            <a:ext cx="184666" cy="369332"/>
          </a:xfrm>
          <a:prstGeom prst="rect">
            <a:avLst/>
          </a:prstGeom>
          <a:noFill/>
        </p:spPr>
        <p:txBody>
          <a:bodyPr wrap="none" rtlCol="0">
            <a:spAutoFit/>
          </a:bodyPr>
          <a:lstStyle/>
          <a:p>
            <a:endParaRPr lang="en-US" dirty="0"/>
          </a:p>
        </p:txBody>
      </p:sp>
      <p:sp>
        <p:nvSpPr>
          <p:cNvPr id="16" name="TextBox 15"/>
          <p:cNvSpPr txBox="1"/>
          <p:nvPr/>
        </p:nvSpPr>
        <p:spPr>
          <a:xfrm>
            <a:off x="3307059" y="1723502"/>
            <a:ext cx="5324708" cy="1200329"/>
          </a:xfrm>
          <a:prstGeom prst="rect">
            <a:avLst/>
          </a:prstGeom>
          <a:noFill/>
        </p:spPr>
        <p:txBody>
          <a:bodyPr wrap="square" rtlCol="0">
            <a:spAutoFit/>
          </a:bodyPr>
          <a:lstStyle/>
          <a:p>
            <a:pPr marL="285750" indent="-285750">
              <a:buFont typeface="Arial"/>
              <a:buChar char="•"/>
            </a:pPr>
            <a:r>
              <a:rPr lang="en-US" dirty="0" smtClean="0"/>
              <a:t>Provide a copy of the booklet; this is for them to take home.</a:t>
            </a:r>
          </a:p>
          <a:p>
            <a:pPr marL="285750" indent="-285750">
              <a:buFont typeface="Arial"/>
              <a:buChar char="•"/>
            </a:pPr>
            <a:r>
              <a:rPr lang="en-US" dirty="0" smtClean="0"/>
              <a:t>Note: These will be available the night of the event</a:t>
            </a:r>
          </a:p>
          <a:p>
            <a:pPr marL="285750" indent="-285750">
              <a:buFont typeface="Arial"/>
              <a:buChar char="•"/>
            </a:pPr>
            <a:endParaRPr lang="en-US" dirty="0" smtClean="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22" r="3517"/>
          <a:stretch/>
        </p:blipFill>
        <p:spPr>
          <a:xfrm>
            <a:off x="446742" y="968180"/>
            <a:ext cx="2278032" cy="3454236"/>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7211" y="4047061"/>
            <a:ext cx="1824556" cy="2674350"/>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2969767" y="3185519"/>
            <a:ext cx="5324708" cy="584776"/>
          </a:xfrm>
          <a:prstGeom prst="rect">
            <a:avLst/>
          </a:prstGeom>
          <a:noFill/>
        </p:spPr>
        <p:txBody>
          <a:bodyPr wrap="square" rtlCol="0">
            <a:spAutoFit/>
          </a:bodyPr>
          <a:lstStyle/>
          <a:p>
            <a:pPr algn="ctr"/>
            <a:r>
              <a:rPr lang="en-US" sz="1600" dirty="0" smtClean="0"/>
              <a:t>You may also want to call their attention to the pages titled:   </a:t>
            </a:r>
            <a:r>
              <a:rPr lang="en-US" sz="1600" b="1" dirty="0" smtClean="0">
                <a:solidFill>
                  <a:schemeClr val="bg1">
                    <a:lumMod val="50000"/>
                  </a:schemeClr>
                </a:solidFill>
              </a:rPr>
              <a:t>Daily Strength </a:t>
            </a:r>
            <a:r>
              <a:rPr lang="en-US" sz="1600" b="1" dirty="0" smtClean="0">
                <a:solidFill>
                  <a:schemeClr val="bg1">
                    <a:lumMod val="50000"/>
                  </a:schemeClr>
                </a:solidFill>
                <a:latin typeface="Wingdings"/>
                <a:ea typeface="Wingdings"/>
                <a:cs typeface="Wingdings"/>
                <a:sym typeface="Wingdings"/>
              </a:rPr>
              <a:t></a:t>
            </a:r>
            <a:r>
              <a:rPr lang="en-US" sz="1600" b="1" dirty="0">
                <a:solidFill>
                  <a:schemeClr val="bg1">
                    <a:lumMod val="50000"/>
                  </a:schemeClr>
                </a:solidFill>
                <a:sym typeface="Wingdings"/>
              </a:rPr>
              <a:t> </a:t>
            </a:r>
            <a:r>
              <a:rPr lang="en-US" sz="1600" b="1" dirty="0" smtClean="0">
                <a:solidFill>
                  <a:schemeClr val="bg1">
                    <a:lumMod val="50000"/>
                  </a:schemeClr>
                </a:solidFill>
              </a:rPr>
              <a:t>Prayer </a:t>
            </a:r>
            <a:r>
              <a:rPr lang="en-US" sz="1600" b="1" dirty="0">
                <a:solidFill>
                  <a:schemeClr val="bg1">
                    <a:lumMod val="50000"/>
                  </a:schemeClr>
                </a:solidFill>
                <a:latin typeface="Wingdings"/>
                <a:ea typeface="Wingdings"/>
                <a:cs typeface="Wingdings"/>
                <a:sym typeface="Wingdings"/>
              </a:rPr>
              <a:t></a:t>
            </a:r>
            <a:r>
              <a:rPr lang="en-US" sz="1600" b="1" dirty="0">
                <a:solidFill>
                  <a:schemeClr val="bg1">
                    <a:lumMod val="50000"/>
                  </a:schemeClr>
                </a:solidFill>
                <a:sym typeface="Wingdings"/>
              </a:rPr>
              <a:t> </a:t>
            </a:r>
            <a:r>
              <a:rPr lang="en-US" sz="1600" b="1" dirty="0" smtClean="0">
                <a:solidFill>
                  <a:schemeClr val="bg1">
                    <a:lumMod val="50000"/>
                  </a:schemeClr>
                </a:solidFill>
              </a:rPr>
              <a:t>The Journey Begins</a:t>
            </a:r>
            <a:r>
              <a:rPr lang="en-US" sz="1600" dirty="0" smtClean="0">
                <a:solidFill>
                  <a:schemeClr val="bg1">
                    <a:lumMod val="50000"/>
                  </a:schemeClr>
                </a:solidFill>
              </a:rPr>
              <a:t> </a:t>
            </a:r>
            <a:endParaRPr lang="en-US" sz="1600" dirty="0">
              <a:solidFill>
                <a:schemeClr val="bg1">
                  <a:lumMod val="50000"/>
                </a:schemeClr>
              </a:solidFill>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5828" y="4045333"/>
            <a:ext cx="1810329" cy="2674350"/>
          </a:xfrm>
          <a:prstGeom prst="rect">
            <a:avLst/>
          </a:prstGeom>
          <a:ln>
            <a:noFill/>
          </a:ln>
          <a:effectLst>
            <a:outerShdw blurRad="190500" algn="tl" rotWithShape="0">
              <a:srgbClr val="000000">
                <a:alpha val="70000"/>
              </a:srgbClr>
            </a:outerShdw>
          </a:effectLst>
        </p:spPr>
      </p:pic>
      <p:sp>
        <p:nvSpPr>
          <p:cNvPr id="17" name="Right Arrow 16"/>
          <p:cNvSpPr/>
          <p:nvPr/>
        </p:nvSpPr>
        <p:spPr>
          <a:xfrm rot="2278226">
            <a:off x="2134495" y="3902563"/>
            <a:ext cx="831081" cy="1146371"/>
          </a:xfrm>
          <a:prstGeom prst="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3" name="All In Bookle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161" y="6050233"/>
            <a:ext cx="812800" cy="81280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9442" y="4031983"/>
            <a:ext cx="1888364" cy="2687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45355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33400" y="1330609"/>
            <a:ext cx="2731338" cy="390191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641220" y="1565612"/>
            <a:ext cx="4899378" cy="343073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582995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idx="4294967295"/>
          </p:nvPr>
        </p:nvSpPr>
        <p:spPr>
          <a:xfrm>
            <a:off x="227474" y="-174820"/>
            <a:ext cx="8002126" cy="1143000"/>
          </a:xfrm>
        </p:spPr>
        <p:txBody>
          <a:bodyPr>
            <a:normAutofit/>
          </a:bodyPr>
          <a:lstStyle/>
          <a:p>
            <a:pPr algn="l"/>
            <a:r>
              <a:rPr lang="en-US" sz="3600" dirty="0" smtClean="0"/>
              <a:t>Part III: The Prayer Card</a:t>
            </a:r>
            <a:endParaRPr lang="en-US" sz="3600" dirty="0"/>
          </a:p>
        </p:txBody>
      </p:sp>
      <p:sp>
        <p:nvSpPr>
          <p:cNvPr id="8" name="TextBox 7"/>
          <p:cNvSpPr txBox="1"/>
          <p:nvPr/>
        </p:nvSpPr>
        <p:spPr>
          <a:xfrm>
            <a:off x="8873067" y="5317067"/>
            <a:ext cx="184666" cy="369332"/>
          </a:xfrm>
          <a:prstGeom prst="rect">
            <a:avLst/>
          </a:prstGeom>
          <a:noFill/>
        </p:spPr>
        <p:txBody>
          <a:bodyPr wrap="none" rtlCol="0">
            <a:spAutoFit/>
          </a:bodyPr>
          <a:lstStyle/>
          <a:p>
            <a:endParaRPr lang="en-US" dirty="0"/>
          </a:p>
        </p:txBody>
      </p:sp>
      <p:sp>
        <p:nvSpPr>
          <p:cNvPr id="9" name="TextBox 8"/>
          <p:cNvSpPr txBox="1"/>
          <p:nvPr/>
        </p:nvSpPr>
        <p:spPr>
          <a:xfrm>
            <a:off x="4483100" y="5712451"/>
            <a:ext cx="4281692" cy="646331"/>
          </a:xfrm>
          <a:prstGeom prst="rect">
            <a:avLst/>
          </a:prstGeom>
          <a:noFill/>
        </p:spPr>
        <p:txBody>
          <a:bodyPr wrap="square" rtlCol="0">
            <a:spAutoFit/>
          </a:bodyPr>
          <a:lstStyle/>
          <a:p>
            <a:r>
              <a:rPr lang="en-US" i="1" dirty="0"/>
              <a:t>[Name} – it was great to meet you. I will keep you in my prayers. May God bless you</a:t>
            </a:r>
            <a:r>
              <a:rPr lang="en-US" i="1" dirty="0" smtClean="0"/>
              <a:t>!</a:t>
            </a:r>
            <a:endParaRPr lang="en-US" i="1" dirty="0"/>
          </a:p>
        </p:txBody>
      </p:sp>
      <p:sp>
        <p:nvSpPr>
          <p:cNvPr id="6" name="TextBox 5"/>
          <p:cNvSpPr txBox="1"/>
          <p:nvPr/>
        </p:nvSpPr>
        <p:spPr>
          <a:xfrm>
            <a:off x="1397000" y="5356318"/>
            <a:ext cx="2070100" cy="738664"/>
          </a:xfrm>
          <a:prstGeom prst="rect">
            <a:avLst/>
          </a:prstGeom>
          <a:noFill/>
        </p:spPr>
        <p:txBody>
          <a:bodyPr wrap="square" rtlCol="0">
            <a:spAutoFit/>
          </a:bodyPr>
          <a:lstStyle/>
          <a:p>
            <a:r>
              <a:rPr lang="en-US" sz="1400" dirty="0" smtClean="0">
                <a:solidFill>
                  <a:srgbClr val="7F7F7F"/>
                </a:solidFill>
              </a:rPr>
              <a:t>Note: Any specific prayer requests will be added to our master prayer list</a:t>
            </a:r>
            <a:endParaRPr lang="en-US" sz="1400" dirty="0">
              <a:solidFill>
                <a:srgbClr val="7F7F7F"/>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221" y="1587394"/>
            <a:ext cx="4899378" cy="340895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99" y="1330609"/>
            <a:ext cx="2731339" cy="3901911"/>
          </a:xfrm>
          <a:prstGeom prst="rect">
            <a:avLst/>
          </a:prstGeom>
        </p:spPr>
      </p:pic>
      <p:pic>
        <p:nvPicPr>
          <p:cNvPr id="14" name="Prayer Car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100" y="6035616"/>
            <a:ext cx="812800" cy="812800"/>
          </a:xfrm>
          <a:prstGeom prst="rect">
            <a:avLst/>
          </a:prstGeom>
        </p:spPr>
      </p:pic>
    </p:spTree>
    <p:extLst>
      <p:ext uri="{BB962C8B-B14F-4D97-AF65-F5344CB8AC3E}">
        <p14:creationId xmlns:p14="http://schemas.microsoft.com/office/powerpoint/2010/main" val="3993527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16"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900"/>
            <a:ext cx="7124700" cy="461665"/>
          </a:xfrm>
          <a:prstGeom prst="rect">
            <a:avLst/>
          </a:prstGeom>
          <a:noFill/>
        </p:spPr>
        <p:txBody>
          <a:bodyPr wrap="square" rtlCol="0">
            <a:spAutoFit/>
          </a:bodyPr>
          <a:lstStyle/>
          <a:p>
            <a:r>
              <a:rPr lang="en-US" sz="2400" b="1" dirty="0" smtClean="0">
                <a:latin typeface="Gotham-Bold" charset="0"/>
                <a:ea typeface="Gotham-Bold" charset="0"/>
                <a:cs typeface="Gotham-Bold" charset="0"/>
              </a:rPr>
              <a:t>Additional Roles of the Ground Team</a:t>
            </a:r>
            <a:endParaRPr lang="en-US" sz="2400" b="1" dirty="0">
              <a:latin typeface="Gotham-Bold" charset="0"/>
              <a:ea typeface="Gotham-Bold" charset="0"/>
              <a:cs typeface="Gotham-Bold" charset="0"/>
            </a:endParaRPr>
          </a:p>
        </p:txBody>
      </p:sp>
      <p:sp>
        <p:nvSpPr>
          <p:cNvPr id="3" name="TextBox 2"/>
          <p:cNvSpPr txBox="1"/>
          <p:nvPr/>
        </p:nvSpPr>
        <p:spPr>
          <a:xfrm>
            <a:off x="558800" y="1930400"/>
            <a:ext cx="7353300" cy="4247317"/>
          </a:xfrm>
          <a:prstGeom prst="rect">
            <a:avLst/>
          </a:prstGeom>
          <a:noFill/>
        </p:spPr>
        <p:txBody>
          <a:bodyPr wrap="square" rtlCol="0">
            <a:spAutoFit/>
          </a:bodyPr>
          <a:lstStyle/>
          <a:p>
            <a:pPr marL="342900" indent="-342900">
              <a:buAutoNum type="arabicPeriod"/>
            </a:pPr>
            <a:r>
              <a:rPr lang="en-US" b="1" dirty="0" smtClean="0"/>
              <a:t>Chalk Wall </a:t>
            </a:r>
            <a:r>
              <a:rPr lang="en-US" dirty="0" smtClean="0"/>
              <a:t>– some Ground Team members will help facilitate guests who wish to write on our Chalk Wall. They can write their identities on the “Hello My Name Is” side and prayer requests on the back side!</a:t>
            </a:r>
          </a:p>
          <a:p>
            <a:pPr marL="342900" indent="-342900">
              <a:buAutoNum type="arabicPeriod"/>
            </a:pPr>
            <a:endParaRPr lang="en-US" dirty="0" smtClean="0"/>
          </a:p>
          <a:p>
            <a:pPr marL="342900" indent="-342900">
              <a:buAutoNum type="arabicPeriod"/>
            </a:pPr>
            <a:r>
              <a:rPr lang="en-US" b="1" dirty="0" smtClean="0"/>
              <a:t>iPad Sign Up </a:t>
            </a:r>
            <a:r>
              <a:rPr lang="en-US" dirty="0" smtClean="0"/>
              <a:t>– one team member will carry around an iPad asking people if they would like to sign up for DAY ONE DEVOS. An iPad tutorial will be located online.</a:t>
            </a:r>
          </a:p>
          <a:p>
            <a:pPr marL="342900" indent="-342900">
              <a:buAutoNum type="arabicPeriod"/>
            </a:pPr>
            <a:endParaRPr lang="en-US" dirty="0" smtClean="0"/>
          </a:p>
          <a:p>
            <a:pPr marL="342900" indent="-342900">
              <a:buAutoNum type="arabicPeriod"/>
            </a:pPr>
            <a:r>
              <a:rPr lang="en-US" b="1" dirty="0" err="1" smtClean="0"/>
              <a:t>Merch</a:t>
            </a:r>
            <a:r>
              <a:rPr lang="en-US" b="1" dirty="0" smtClean="0"/>
              <a:t> Bags </a:t>
            </a:r>
            <a:r>
              <a:rPr lang="en-US" dirty="0" smtClean="0"/>
              <a:t>– Ground Team Members will help pass out bags that give some info about </a:t>
            </a:r>
            <a:r>
              <a:rPr lang="en-US" dirty="0" err="1" smtClean="0"/>
              <a:t>popwe</a:t>
            </a:r>
            <a:r>
              <a:rPr lang="en-US" dirty="0" smtClean="0"/>
              <a:t> and the resources we provide to concert goers.</a:t>
            </a:r>
          </a:p>
          <a:p>
            <a:pPr marL="342900" indent="-342900">
              <a:buAutoNum type="arabicPeriod"/>
            </a:pPr>
            <a:endParaRPr lang="en-US" dirty="0" smtClean="0"/>
          </a:p>
          <a:p>
            <a:pPr marL="342900" indent="-342900">
              <a:buAutoNum type="arabicPeriod"/>
            </a:pPr>
            <a:r>
              <a:rPr lang="en-US" b="1" dirty="0" smtClean="0"/>
              <a:t>All In Stories </a:t>
            </a:r>
            <a:r>
              <a:rPr lang="en-US" dirty="0" smtClean="0"/>
              <a:t>– One Ground Team member will help facilitate the iPad collecting “All In” stories that will serve as inspiration for others and will be features on some of our devotions. Ryan, our fan engagement manager, will be on site to explain how it works.</a:t>
            </a:r>
            <a:endParaRPr lang="en-US" dirty="0"/>
          </a:p>
        </p:txBody>
      </p:sp>
      <p:sp>
        <p:nvSpPr>
          <p:cNvPr id="4" name="TextBox 3"/>
          <p:cNvSpPr txBox="1"/>
          <p:nvPr/>
        </p:nvSpPr>
        <p:spPr>
          <a:xfrm>
            <a:off x="0" y="1007070"/>
            <a:ext cx="8953500" cy="923330"/>
          </a:xfrm>
          <a:prstGeom prst="rect">
            <a:avLst/>
          </a:prstGeom>
          <a:noFill/>
        </p:spPr>
        <p:txBody>
          <a:bodyPr wrap="square" rtlCol="0">
            <a:spAutoFit/>
          </a:bodyPr>
          <a:lstStyle/>
          <a:p>
            <a:pPr algn="ctr"/>
            <a:r>
              <a:rPr lang="en-US" i="1" dirty="0" smtClean="0"/>
              <a:t>Our wish is that every member will be able to pray with those who need prayer during and after the concert. There are also other ways the Ground Team will serve, in addition to prayer, beforehand and during intermission at the concert. </a:t>
            </a:r>
            <a:endParaRPr lang="en-US" i="1" dirty="0"/>
          </a:p>
        </p:txBody>
      </p:sp>
      <p:pic>
        <p:nvPicPr>
          <p:cNvPr id="6" name="Slide #17.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5651500"/>
            <a:ext cx="812800" cy="812800"/>
          </a:xfrm>
          <a:prstGeom prst="rect">
            <a:avLst/>
          </a:prstGeom>
        </p:spPr>
      </p:pic>
    </p:spTree>
    <p:extLst>
      <p:ext uri="{BB962C8B-B14F-4D97-AF65-F5344CB8AC3E}">
        <p14:creationId xmlns:p14="http://schemas.microsoft.com/office/powerpoint/2010/main" val="1306542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sp>
        <p:nvSpPr>
          <p:cNvPr id="7" name="TextBox 6"/>
          <p:cNvSpPr txBox="1"/>
          <p:nvPr/>
        </p:nvSpPr>
        <p:spPr>
          <a:xfrm>
            <a:off x="730717" y="838201"/>
            <a:ext cx="6183786" cy="5786199"/>
          </a:xfrm>
          <a:prstGeom prst="rect">
            <a:avLst/>
          </a:prstGeom>
          <a:noFill/>
        </p:spPr>
        <p:txBody>
          <a:bodyPr wrap="square" rtlCol="0">
            <a:spAutoFit/>
          </a:bodyPr>
          <a:lstStyle/>
          <a:p>
            <a:pPr marL="285750" indent="-285750">
              <a:spcAft>
                <a:spcPts val="1800"/>
              </a:spcAft>
              <a:buFont typeface="Arial"/>
              <a:buChar char="•"/>
            </a:pPr>
            <a:r>
              <a:rPr lang="en-US" dirty="0"/>
              <a:t>Your admission is free; please purchase tickets for family and </a:t>
            </a:r>
            <a:r>
              <a:rPr lang="en-US" dirty="0" smtClean="0"/>
              <a:t>friends.</a:t>
            </a:r>
            <a:endParaRPr lang="en-US" dirty="0"/>
          </a:p>
          <a:p>
            <a:pPr marL="285750" indent="-285750">
              <a:spcAft>
                <a:spcPts val="1800"/>
              </a:spcAft>
              <a:buFont typeface="Arial"/>
              <a:buChar char="•"/>
            </a:pPr>
            <a:r>
              <a:rPr lang="en-US" dirty="0" smtClean="0"/>
              <a:t>Please arrive 90 minutes before “doors open.” </a:t>
            </a:r>
            <a:br>
              <a:rPr lang="en-US" dirty="0" smtClean="0"/>
            </a:br>
            <a:r>
              <a:rPr lang="en-US" sz="1600" i="1" dirty="0" smtClean="0"/>
              <a:t>Note: Doors typically open one hour before the show start time.</a:t>
            </a:r>
          </a:p>
          <a:p>
            <a:pPr marL="285750" indent="-285750">
              <a:spcAft>
                <a:spcPts val="1800"/>
              </a:spcAft>
              <a:buFont typeface="Arial"/>
              <a:buChar char="•"/>
            </a:pPr>
            <a:r>
              <a:rPr lang="en-US" dirty="0" smtClean="0"/>
              <a:t>Assemble as a group </a:t>
            </a:r>
            <a:r>
              <a:rPr lang="en-US" dirty="0"/>
              <a:t>for our pre-concert </a:t>
            </a:r>
            <a:r>
              <a:rPr lang="en-US" dirty="0" smtClean="0"/>
              <a:t>huddle.</a:t>
            </a:r>
          </a:p>
          <a:p>
            <a:pPr marL="285750" indent="-285750">
              <a:spcAft>
                <a:spcPts val="1800"/>
              </a:spcAft>
              <a:buFont typeface="Arial"/>
              <a:buChar char="•"/>
            </a:pPr>
            <a:r>
              <a:rPr lang="en-US" dirty="0" smtClean="0"/>
              <a:t>Receive your individual name tag and green apron.</a:t>
            </a:r>
          </a:p>
          <a:p>
            <a:pPr marL="285750" indent="-285750">
              <a:spcAft>
                <a:spcPts val="1800"/>
              </a:spcAft>
              <a:buFont typeface="Arial"/>
              <a:buChar char="•"/>
            </a:pPr>
            <a:r>
              <a:rPr lang="en-US" dirty="0" smtClean="0"/>
              <a:t>Collect a small supply DAY ONE booklets, pens, </a:t>
            </a:r>
            <a:br>
              <a:rPr lang="en-US" dirty="0" smtClean="0"/>
            </a:br>
            <a:r>
              <a:rPr lang="en-US" dirty="0" smtClean="0"/>
              <a:t>and your prayer card.</a:t>
            </a:r>
          </a:p>
          <a:p>
            <a:pPr marL="285750" indent="-285750">
              <a:spcAft>
                <a:spcPts val="1800"/>
              </a:spcAft>
              <a:buFont typeface="Arial"/>
              <a:buChar char="•"/>
            </a:pPr>
            <a:r>
              <a:rPr lang="en-US" dirty="0" smtClean="0"/>
              <a:t>Locate where you will be serving if you are not currently praying with someone: </a:t>
            </a:r>
            <a:r>
              <a:rPr lang="en-US" dirty="0" err="1" smtClean="0"/>
              <a:t>ie</a:t>
            </a:r>
            <a:r>
              <a:rPr lang="en-US" dirty="0" smtClean="0"/>
              <a:t>. Facilitating chalk wall, collecting ’All In’ stories, using iPad</a:t>
            </a:r>
            <a:r>
              <a:rPr lang="is-IS" dirty="0" smtClean="0"/>
              <a:t>…</a:t>
            </a:r>
            <a:r>
              <a:rPr lang="en-US" dirty="0" smtClean="0"/>
              <a:t> </a:t>
            </a:r>
          </a:p>
          <a:p>
            <a:pPr marL="285750" indent="-285750">
              <a:spcAft>
                <a:spcPts val="1800"/>
              </a:spcAft>
              <a:buFont typeface="Arial"/>
              <a:buChar char="•"/>
            </a:pPr>
            <a:r>
              <a:rPr lang="en-US" dirty="0" smtClean="0"/>
              <a:t>Enjoy the show!  </a:t>
            </a:r>
          </a:p>
          <a:p>
            <a:pPr marL="285750" indent="-285750">
              <a:spcAft>
                <a:spcPts val="1800"/>
              </a:spcAft>
              <a:buFont typeface="Arial"/>
              <a:buChar char="•"/>
            </a:pPr>
            <a:endParaRPr lang="en-US" dirty="0" smtClean="0"/>
          </a:p>
          <a:p>
            <a:pPr marL="285750" indent="-285750">
              <a:spcAft>
                <a:spcPts val="1800"/>
              </a:spcAft>
              <a:buFont typeface="Arial"/>
              <a:buChar char="•"/>
            </a:pPr>
            <a:endParaRPr lang="en-US" dirty="0"/>
          </a:p>
        </p:txBody>
      </p:sp>
      <p:grpSp>
        <p:nvGrpSpPr>
          <p:cNvPr id="16" name="Group 15"/>
          <p:cNvGrpSpPr/>
          <p:nvPr/>
        </p:nvGrpSpPr>
        <p:grpSpPr>
          <a:xfrm>
            <a:off x="6628398" y="2483436"/>
            <a:ext cx="2403080" cy="1575655"/>
            <a:chOff x="4695128" y="2197780"/>
            <a:chExt cx="4336626" cy="4144181"/>
          </a:xfrm>
        </p:grpSpPr>
        <p:sp>
          <p:nvSpPr>
            <p:cNvPr id="15" name="Rectangle 14"/>
            <p:cNvSpPr/>
            <p:nvPr/>
          </p:nvSpPr>
          <p:spPr>
            <a:xfrm>
              <a:off x="4695128" y="2197780"/>
              <a:ext cx="4312103" cy="4144181"/>
            </a:xfrm>
            <a:prstGeom prst="rect">
              <a:avLst/>
            </a:prstGeom>
            <a:solidFill>
              <a:schemeClr val="bg1">
                <a:lumMod val="8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4796977" y="2945519"/>
              <a:ext cx="4234777" cy="2914176"/>
            </a:xfrm>
            <a:prstGeom prst="rect">
              <a:avLst/>
            </a:prstGeom>
            <a:noFill/>
          </p:spPr>
          <p:txBody>
            <a:bodyPr wrap="none" lIns="91440" tIns="45720" rIns="91440" bIns="45720">
              <a:spAutoFit/>
            </a:bodyPr>
            <a:lstStyle/>
            <a:p>
              <a:pPr algn="ctr"/>
              <a:r>
                <a:rPr lang="en-US" sz="6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6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gr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sp>
        <p:nvSpPr>
          <p:cNvPr id="3" name="TextBox 2"/>
          <p:cNvSpPr txBox="1"/>
          <p:nvPr/>
        </p:nvSpPr>
        <p:spPr>
          <a:xfrm>
            <a:off x="6945784" y="4018854"/>
            <a:ext cx="1981200" cy="369332"/>
          </a:xfrm>
          <a:prstGeom prst="rect">
            <a:avLst/>
          </a:prstGeom>
          <a:noFill/>
        </p:spPr>
        <p:txBody>
          <a:bodyPr wrap="square" rtlCol="0">
            <a:spAutoFit/>
          </a:bodyPr>
          <a:lstStyle/>
          <a:p>
            <a:pPr algn="ctr"/>
            <a:r>
              <a:rPr lang="en-US" dirty="0" smtClean="0"/>
              <a:t>Up next…</a:t>
            </a:r>
            <a:endParaRPr lang="en-US" dirty="0"/>
          </a:p>
        </p:txBody>
      </p:sp>
    </p:spTree>
    <p:extLst>
      <p:ext uri="{BB962C8B-B14F-4D97-AF65-F5344CB8AC3E}">
        <p14:creationId xmlns:p14="http://schemas.microsoft.com/office/powerpoint/2010/main" val="1011527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7" cstate="print"/>
          <a:stretch>
            <a:fillRect/>
          </a:stretch>
        </p:blipFill>
        <p:spPr>
          <a:xfrm>
            <a:off x="4392385" y="2292037"/>
            <a:ext cx="3991429" cy="3223392"/>
          </a:xfrm>
          <a:prstGeom prst="rect">
            <a:avLst/>
          </a:prstGeom>
        </p:spPr>
      </p:pic>
      <p:sp>
        <p:nvSpPr>
          <p:cNvPr id="4" name="Text Placeholder 3"/>
          <p:cNvSpPr>
            <a:spLocks noGrp="1"/>
          </p:cNvSpPr>
          <p:nvPr>
            <p:ph type="body" sz="quarter" idx="14"/>
          </p:nvPr>
        </p:nvSpPr>
        <p:spPr>
          <a:xfrm>
            <a:off x="4594365" y="2559706"/>
            <a:ext cx="3113137" cy="2524266"/>
          </a:xfrm>
        </p:spPr>
        <p:txBody>
          <a:bodyPr>
            <a:normAutofit fontScale="92500" lnSpcReduction="20000"/>
          </a:bodyPr>
          <a:lstStyle/>
          <a:p>
            <a:pPr marL="236538" indent="-236538">
              <a:spcAft>
                <a:spcPts val="2400"/>
              </a:spcAft>
              <a:buFont typeface="Arial"/>
              <a:buChar char="•"/>
            </a:pPr>
            <a:r>
              <a:rPr lang="en-US" b="1" dirty="0" smtClean="0">
                <a:solidFill>
                  <a:schemeClr val="tx1"/>
                </a:solidFill>
              </a:rPr>
              <a:t>Learn how </a:t>
            </a:r>
            <a:r>
              <a:rPr lang="en-US" b="1" dirty="0" err="1" smtClean="0">
                <a:solidFill>
                  <a:schemeClr val="tx1"/>
                </a:solidFill>
              </a:rPr>
              <a:t>popwe</a:t>
            </a:r>
            <a:r>
              <a:rPr lang="en-US" b="1" dirty="0" smtClean="0">
                <a:solidFill>
                  <a:schemeClr val="tx1"/>
                </a:solidFill>
              </a:rPr>
              <a:t> started</a:t>
            </a:r>
          </a:p>
          <a:p>
            <a:pPr marL="236538" indent="-236538">
              <a:spcAft>
                <a:spcPts val="2400"/>
              </a:spcAft>
              <a:buFont typeface="Arial"/>
              <a:buChar char="•"/>
            </a:pPr>
            <a:r>
              <a:rPr lang="en-US" b="1" dirty="0" smtClean="0">
                <a:solidFill>
                  <a:schemeClr val="tx1"/>
                </a:solidFill>
              </a:rPr>
              <a:t>Learn how </a:t>
            </a:r>
            <a:r>
              <a:rPr lang="en-US" b="1" dirty="0" err="1" smtClean="0">
                <a:solidFill>
                  <a:schemeClr val="tx1"/>
                </a:solidFill>
              </a:rPr>
              <a:t>popwe</a:t>
            </a:r>
            <a:r>
              <a:rPr lang="en-US" b="1" dirty="0" smtClean="0">
                <a:solidFill>
                  <a:schemeClr val="tx1"/>
                </a:solidFill>
              </a:rPr>
              <a:t> serves</a:t>
            </a:r>
          </a:p>
          <a:p>
            <a:pPr marL="236538" indent="-236538">
              <a:spcAft>
                <a:spcPts val="2400"/>
              </a:spcAft>
              <a:buFont typeface="Arial"/>
              <a:buChar char="•"/>
            </a:pPr>
            <a:r>
              <a:rPr lang="en-US" b="1" dirty="0" smtClean="0">
                <a:solidFill>
                  <a:schemeClr val="tx1"/>
                </a:solidFill>
              </a:rPr>
              <a:t>Call to </a:t>
            </a:r>
            <a:r>
              <a:rPr lang="en-US" b="1" dirty="0">
                <a:solidFill>
                  <a:schemeClr val="tx1"/>
                </a:solidFill>
              </a:rPr>
              <a:t> </a:t>
            </a:r>
            <a:r>
              <a:rPr lang="en-US" b="1" dirty="0" smtClean="0">
                <a:solidFill>
                  <a:schemeClr val="tx1"/>
                </a:solidFill>
              </a:rPr>
              <a:t>                  Action</a:t>
            </a:r>
            <a:endParaRPr lang="en-US" b="1" dirty="0">
              <a:solidFill>
                <a:schemeClr val="tx1"/>
              </a:solidFill>
            </a:endParaRPr>
          </a:p>
        </p:txBody>
      </p:sp>
      <p:grpSp>
        <p:nvGrpSpPr>
          <p:cNvPr id="20" name="Group 19"/>
          <p:cNvGrpSpPr/>
          <p:nvPr/>
        </p:nvGrpSpPr>
        <p:grpSpPr>
          <a:xfrm rot="5400000">
            <a:off x="656130" y="2124274"/>
            <a:ext cx="3726372" cy="3055938"/>
            <a:chOff x="5138839" y="223750"/>
            <a:chExt cx="3726372" cy="3055938"/>
          </a:xfrm>
        </p:grpSpPr>
        <p:pic>
          <p:nvPicPr>
            <p:cNvPr id="22" name="Picture 21" descr="PopulationWe_WordOnly_green.eps"/>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rot="16200000">
              <a:off x="3977610" y="1384980"/>
              <a:ext cx="3029857" cy="707400"/>
            </a:xfrm>
            <a:prstGeom prst="rect">
              <a:avLst/>
            </a:prstGeom>
          </p:spPr>
        </p:pic>
        <p:pic>
          <p:nvPicPr>
            <p:cNvPr id="23" name="Picture 22" descr="PopulationWe_WordOnly_green.eps"/>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rot="16200000">
              <a:off x="4732353" y="1384979"/>
              <a:ext cx="3029857" cy="707400"/>
            </a:xfrm>
            <a:prstGeom prst="rect">
              <a:avLst/>
            </a:prstGeom>
          </p:spPr>
        </p:pic>
        <p:pic>
          <p:nvPicPr>
            <p:cNvPr id="24" name="Picture 23" descr="PopulationWe_WordOnly_green.eps"/>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rot="16200000">
              <a:off x="5487096" y="1384980"/>
              <a:ext cx="3029857" cy="707400"/>
            </a:xfrm>
            <a:prstGeom prst="rect">
              <a:avLst/>
            </a:prstGeom>
          </p:spPr>
        </p:pic>
        <p:pic>
          <p:nvPicPr>
            <p:cNvPr id="25" name="Picture 24" descr="PopulationWe_WordOnly_green.eps"/>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rot="16200000">
              <a:off x="6241839" y="1411060"/>
              <a:ext cx="3029857" cy="707400"/>
            </a:xfrm>
            <a:prstGeom prst="rect">
              <a:avLst/>
            </a:prstGeom>
          </p:spPr>
        </p:pic>
        <p:pic>
          <p:nvPicPr>
            <p:cNvPr id="26" name="Picture 25" descr="PopulationWe_WordOnly_green.eps"/>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6200000">
              <a:off x="6996582" y="1411060"/>
              <a:ext cx="3029857" cy="707400"/>
            </a:xfrm>
            <a:prstGeom prst="rect">
              <a:avLst/>
            </a:prstGeom>
          </p:spPr>
        </p:pic>
      </p:grpSp>
      <p:sp>
        <p:nvSpPr>
          <p:cNvPr id="3" name="Curved Left Arrow 2"/>
          <p:cNvSpPr/>
          <p:nvPr/>
        </p:nvSpPr>
        <p:spPr>
          <a:xfrm rot="16200000">
            <a:off x="6160272" y="4034495"/>
            <a:ext cx="455654" cy="1120785"/>
          </a:xfrm>
          <a:prstGeom prst="curvedLeftArrow">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PopWe Mission video-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668171" y="207837"/>
            <a:ext cx="3439856" cy="1934920"/>
          </a:xfrm>
          <a:prstGeom prst="rect">
            <a:avLst/>
          </a:prstGeom>
        </p:spPr>
      </p:pic>
      <p:sp>
        <p:nvSpPr>
          <p:cNvPr id="13" name="TextBox 12"/>
          <p:cNvSpPr txBox="1"/>
          <p:nvPr/>
        </p:nvSpPr>
        <p:spPr>
          <a:xfrm>
            <a:off x="2274892" y="959625"/>
            <a:ext cx="2768600" cy="369332"/>
          </a:xfrm>
          <a:prstGeom prst="rect">
            <a:avLst/>
          </a:prstGeom>
          <a:noFill/>
        </p:spPr>
        <p:txBody>
          <a:bodyPr wrap="square" rtlCol="0">
            <a:spAutoFit/>
          </a:bodyPr>
          <a:lstStyle/>
          <a:p>
            <a:pPr algn="ctr"/>
            <a:r>
              <a:rPr lang="en-US" i="1" dirty="0" smtClean="0">
                <a:solidFill>
                  <a:schemeClr val="bg1"/>
                </a:solidFill>
              </a:rPr>
              <a:t>Click video to play</a:t>
            </a:r>
            <a:endParaRPr lang="en-US" i="1" dirty="0">
              <a:solidFill>
                <a:schemeClr val="bg1"/>
              </a:solidFill>
            </a:endParaRPr>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5214" y="4768367"/>
            <a:ext cx="3262801" cy="2029462"/>
          </a:xfrm>
          <a:prstGeom prst="rect">
            <a:avLst/>
          </a:prstGeom>
        </p:spPr>
      </p:pic>
      <p:pic>
        <p:nvPicPr>
          <p:cNvPr id="2" name="Slide #2 Narration.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17500" y="5783098"/>
            <a:ext cx="812800" cy="812800"/>
          </a:xfrm>
          <a:prstGeom prst="rect">
            <a:avLst/>
          </a:prstGeom>
        </p:spPr>
      </p:pic>
    </p:spTree>
    <p:extLst>
      <p:ext uri="{BB962C8B-B14F-4D97-AF65-F5344CB8AC3E}">
        <p14:creationId xmlns:p14="http://schemas.microsoft.com/office/powerpoint/2010/main" val="1805571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fullScrn="1">
              <p:cMediaNode vol="80000">
                <p:cTn id="13" fill="remove" display="0">
                  <p:stCondLst>
                    <p:cond delay="indefinite"/>
                  </p:stCondLst>
                </p:cTn>
                <p:tgtEl>
                  <p:spTgt spid="5"/>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814" fill="hold"/>
                                        <p:tgtEl>
                                          <p:spTgt spid="2"/>
                                        </p:tgtEl>
                                      </p:cBhvr>
                                    </p:cmd>
                                  </p:childTnLst>
                                </p:cTn>
                              </p:par>
                            </p:childTnLst>
                          </p:cTn>
                        </p:par>
                      </p:childTnLst>
                    </p:cTn>
                  </p:par>
                </p:childTnLst>
              </p:cTn>
              <p:nextCondLst>
                <p:cond evt="onClick" delay="0">
                  <p:tgtEl>
                    <p:spTgt spid="2"/>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grpSp>
        <p:nvGrpSpPr>
          <p:cNvPr id="3" name="Group 2"/>
          <p:cNvGrpSpPr/>
          <p:nvPr/>
        </p:nvGrpSpPr>
        <p:grpSpPr>
          <a:xfrm>
            <a:off x="866257" y="1419219"/>
            <a:ext cx="7266969" cy="3641415"/>
            <a:chOff x="866257" y="1419219"/>
            <a:chExt cx="7266969" cy="3641415"/>
          </a:xfrm>
        </p:grpSpPr>
        <p:sp>
          <p:nvSpPr>
            <p:cNvPr id="15" name="Rectangle 14"/>
            <p:cNvSpPr/>
            <p:nvPr/>
          </p:nvSpPr>
          <p:spPr>
            <a:xfrm>
              <a:off x="1101863" y="1845038"/>
              <a:ext cx="7031363" cy="3215596"/>
            </a:xfrm>
            <a:prstGeom prst="rect">
              <a:avLst/>
            </a:prstGeom>
            <a:solidFill>
              <a:srgbClr val="FFFF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866257" y="1419219"/>
              <a:ext cx="195375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3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3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sp>
          <p:nvSpPr>
            <p:cNvPr id="6" name="TextBox 5"/>
            <p:cNvSpPr txBox="1"/>
            <p:nvPr/>
          </p:nvSpPr>
          <p:spPr>
            <a:xfrm>
              <a:off x="1278527" y="2476386"/>
              <a:ext cx="6666900" cy="830997"/>
            </a:xfrm>
            <a:prstGeom prst="rect">
              <a:avLst/>
            </a:prstGeom>
            <a:noFill/>
          </p:spPr>
          <p:txBody>
            <a:bodyPr wrap="square" rtlCol="0">
              <a:spAutoFit/>
            </a:bodyPr>
            <a:lstStyle/>
            <a:p>
              <a:r>
                <a:rPr lang="en-US" sz="2400" b="1" dirty="0" smtClean="0"/>
                <a:t>Q. Can I sit with my family/friends during the show?</a:t>
              </a:r>
              <a:endParaRPr lang="en-US" sz="2400" b="1" dirty="0"/>
            </a:p>
          </p:txBody>
        </p:sp>
        <p:sp>
          <p:nvSpPr>
            <p:cNvPr id="10" name="TextBox 9"/>
            <p:cNvSpPr txBox="1"/>
            <p:nvPr/>
          </p:nvSpPr>
          <p:spPr>
            <a:xfrm>
              <a:off x="2091664" y="3217812"/>
              <a:ext cx="5565304" cy="830997"/>
            </a:xfrm>
            <a:prstGeom prst="rect">
              <a:avLst/>
            </a:prstGeom>
            <a:noFill/>
          </p:spPr>
          <p:txBody>
            <a:bodyPr wrap="square" rtlCol="0">
              <a:spAutoFit/>
            </a:bodyPr>
            <a:lstStyle/>
            <a:p>
              <a:r>
                <a:rPr lang="en-US" sz="2400" dirty="0">
                  <a:solidFill>
                    <a:schemeClr val="accent1"/>
                  </a:solidFill>
                </a:rPr>
                <a:t>A</a:t>
              </a:r>
              <a:r>
                <a:rPr lang="en-US" sz="2400" dirty="0" smtClean="0">
                  <a:solidFill>
                    <a:schemeClr val="accent1"/>
                  </a:solidFill>
                </a:rPr>
                <a:t>. Yes, please do. The exception will be in venues with assigned seating. </a:t>
              </a:r>
              <a:endParaRPr lang="en-US" sz="2400" dirty="0">
                <a:solidFill>
                  <a:schemeClr val="accent1"/>
                </a:solidFill>
              </a:endParaRPr>
            </a:p>
          </p:txBody>
        </p:sp>
      </p:gr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spTree>
    <p:extLst>
      <p:ext uri="{BB962C8B-B14F-4D97-AF65-F5344CB8AC3E}">
        <p14:creationId xmlns:p14="http://schemas.microsoft.com/office/powerpoint/2010/main" val="499178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grpSp>
        <p:nvGrpSpPr>
          <p:cNvPr id="3" name="Group 2"/>
          <p:cNvGrpSpPr/>
          <p:nvPr/>
        </p:nvGrpSpPr>
        <p:grpSpPr>
          <a:xfrm>
            <a:off x="380999" y="1282168"/>
            <a:ext cx="8432801" cy="4128032"/>
            <a:chOff x="866257" y="1419219"/>
            <a:chExt cx="7266969" cy="4128032"/>
          </a:xfrm>
        </p:grpSpPr>
        <p:sp>
          <p:nvSpPr>
            <p:cNvPr id="15" name="Rectangle 14"/>
            <p:cNvSpPr/>
            <p:nvPr/>
          </p:nvSpPr>
          <p:spPr>
            <a:xfrm>
              <a:off x="1101863" y="1845037"/>
              <a:ext cx="7031363" cy="3702214"/>
            </a:xfrm>
            <a:prstGeom prst="rect">
              <a:avLst/>
            </a:prstGeom>
            <a:solidFill>
              <a:srgbClr val="FFFF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866257" y="1419219"/>
              <a:ext cx="195375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3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3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sp>
          <p:nvSpPr>
            <p:cNvPr id="9" name="TextBox 8"/>
            <p:cNvSpPr txBox="1"/>
            <p:nvPr/>
          </p:nvSpPr>
          <p:spPr>
            <a:xfrm>
              <a:off x="1279864" y="2236513"/>
              <a:ext cx="6358422" cy="830997"/>
            </a:xfrm>
            <a:prstGeom prst="rect">
              <a:avLst/>
            </a:prstGeom>
            <a:noFill/>
          </p:spPr>
          <p:txBody>
            <a:bodyPr wrap="square" rtlCol="0">
              <a:spAutoFit/>
            </a:bodyPr>
            <a:lstStyle/>
            <a:p>
              <a:r>
                <a:rPr lang="en-US" sz="2400" b="1" dirty="0" smtClean="0"/>
                <a:t>Q. What if no one comes to me after the show for prayer?</a:t>
              </a:r>
              <a:endParaRPr lang="en-US" sz="2400" b="1" dirty="0"/>
            </a:p>
          </p:txBody>
        </p:sp>
        <p:sp>
          <p:nvSpPr>
            <p:cNvPr id="11" name="TextBox 10"/>
            <p:cNvSpPr txBox="1"/>
            <p:nvPr/>
          </p:nvSpPr>
          <p:spPr>
            <a:xfrm>
              <a:off x="1763684" y="2964127"/>
              <a:ext cx="6229437" cy="2462213"/>
            </a:xfrm>
            <a:prstGeom prst="rect">
              <a:avLst/>
            </a:prstGeom>
            <a:noFill/>
          </p:spPr>
          <p:txBody>
            <a:bodyPr wrap="square" rtlCol="0">
              <a:spAutoFit/>
            </a:bodyPr>
            <a:lstStyle/>
            <a:p>
              <a:pPr marL="457200" indent="-457200">
                <a:buAutoNum type="alphaUcPeriod"/>
              </a:pPr>
              <a:r>
                <a:rPr lang="en-US" sz="2200" dirty="0" smtClean="0">
                  <a:solidFill>
                    <a:schemeClr val="accent1"/>
                  </a:solidFill>
                </a:rPr>
                <a:t>Every show is different. If no one comes to you, find another team member and assist them. Or, if you see a group of people waiting for autographs or merchandise, feel free to engage them in a conversation about pop</a:t>
              </a:r>
              <a:r>
                <a:rPr lang="en-US" sz="2200" b="1" dirty="0" smtClean="0">
                  <a:solidFill>
                    <a:schemeClr val="accent1"/>
                  </a:solidFill>
                </a:rPr>
                <a:t>we</a:t>
              </a:r>
              <a:r>
                <a:rPr lang="en-US" sz="2200" dirty="0" smtClean="0">
                  <a:solidFill>
                    <a:schemeClr val="accent1"/>
                  </a:solidFill>
                </a:rPr>
                <a:t> and ask if they’d like access to our free DAY ONE DEVOS! And - </a:t>
              </a:r>
              <a:r>
                <a:rPr lang="en-US" sz="2200" dirty="0">
                  <a:solidFill>
                    <a:schemeClr val="accent1"/>
                  </a:solidFill>
                </a:rPr>
                <a:t>w</a:t>
              </a:r>
              <a:r>
                <a:rPr lang="en-US" sz="2200" dirty="0" smtClean="0">
                  <a:solidFill>
                    <a:schemeClr val="accent1"/>
                  </a:solidFill>
                </a:rPr>
                <a:t>e hope that learning the prayer process is a gift, and one that we hope you use well after the show. </a:t>
              </a:r>
              <a:endParaRPr lang="en-US" sz="2200" dirty="0">
                <a:solidFill>
                  <a:schemeClr val="accent1"/>
                </a:solidFill>
              </a:endParaRPr>
            </a:p>
          </p:txBody>
        </p:sp>
      </p:grpSp>
    </p:spTree>
    <p:extLst>
      <p:ext uri="{BB962C8B-B14F-4D97-AF65-F5344CB8AC3E}">
        <p14:creationId xmlns:p14="http://schemas.microsoft.com/office/powerpoint/2010/main" val="20274084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grpSp>
        <p:nvGrpSpPr>
          <p:cNvPr id="3" name="Group 2"/>
          <p:cNvGrpSpPr/>
          <p:nvPr/>
        </p:nvGrpSpPr>
        <p:grpSpPr>
          <a:xfrm>
            <a:off x="866257" y="1419219"/>
            <a:ext cx="7266969" cy="3641415"/>
            <a:chOff x="866257" y="1419219"/>
            <a:chExt cx="7266969" cy="3641415"/>
          </a:xfrm>
        </p:grpSpPr>
        <p:sp>
          <p:nvSpPr>
            <p:cNvPr id="15" name="Rectangle 14"/>
            <p:cNvSpPr/>
            <p:nvPr/>
          </p:nvSpPr>
          <p:spPr>
            <a:xfrm>
              <a:off x="1101863" y="1845038"/>
              <a:ext cx="7031363" cy="3215596"/>
            </a:xfrm>
            <a:prstGeom prst="rect">
              <a:avLst/>
            </a:prstGeom>
            <a:solidFill>
              <a:srgbClr val="FFFF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866257" y="1419219"/>
              <a:ext cx="195375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3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3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sp>
          <p:nvSpPr>
            <p:cNvPr id="9" name="TextBox 8"/>
            <p:cNvSpPr txBox="1"/>
            <p:nvPr/>
          </p:nvSpPr>
          <p:spPr>
            <a:xfrm>
              <a:off x="1445492" y="2162727"/>
              <a:ext cx="6003521" cy="830997"/>
            </a:xfrm>
            <a:prstGeom prst="rect">
              <a:avLst/>
            </a:prstGeom>
            <a:noFill/>
          </p:spPr>
          <p:txBody>
            <a:bodyPr wrap="square" rtlCol="0">
              <a:spAutoFit/>
            </a:bodyPr>
            <a:lstStyle/>
            <a:p>
              <a:r>
                <a:rPr lang="en-US" sz="2400" b="1" dirty="0" smtClean="0"/>
                <a:t>Q. Will we get to meet Matthew and the band?</a:t>
              </a:r>
              <a:endParaRPr lang="en-US" sz="2400" b="1" dirty="0"/>
            </a:p>
          </p:txBody>
        </p:sp>
        <p:sp>
          <p:nvSpPr>
            <p:cNvPr id="11" name="TextBox 10"/>
            <p:cNvSpPr txBox="1"/>
            <p:nvPr/>
          </p:nvSpPr>
          <p:spPr>
            <a:xfrm>
              <a:off x="1864339" y="2945785"/>
              <a:ext cx="6268887" cy="1938992"/>
            </a:xfrm>
            <a:prstGeom prst="rect">
              <a:avLst/>
            </a:prstGeom>
            <a:noFill/>
          </p:spPr>
          <p:txBody>
            <a:bodyPr wrap="square" rtlCol="0">
              <a:spAutoFit/>
            </a:bodyPr>
            <a:lstStyle/>
            <a:p>
              <a:r>
                <a:rPr lang="en-US" sz="2400" dirty="0">
                  <a:solidFill>
                    <a:schemeClr val="accent1"/>
                  </a:solidFill>
                </a:rPr>
                <a:t>A</a:t>
              </a:r>
              <a:r>
                <a:rPr lang="en-US" sz="2400" dirty="0" smtClean="0">
                  <a:solidFill>
                    <a:schemeClr val="accent1"/>
                  </a:solidFill>
                </a:rPr>
                <a:t>. MW is very appreciative of you serving this ministry and will do everything he can to spend time with the team in prayer ahead of the show.  However, there are times when circumstances may prevent him being able to join you.  </a:t>
              </a:r>
              <a:endParaRPr lang="en-US" sz="2400" dirty="0">
                <a:solidFill>
                  <a:schemeClr val="accent1"/>
                </a:solidFill>
              </a:endParaRPr>
            </a:p>
          </p:txBody>
        </p:sp>
      </p:grpSp>
    </p:spTree>
    <p:extLst>
      <p:ext uri="{BB962C8B-B14F-4D97-AF65-F5344CB8AC3E}">
        <p14:creationId xmlns:p14="http://schemas.microsoft.com/office/powerpoint/2010/main" val="3677477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grpSp>
        <p:nvGrpSpPr>
          <p:cNvPr id="7" name="Group 6"/>
          <p:cNvGrpSpPr/>
          <p:nvPr/>
        </p:nvGrpSpPr>
        <p:grpSpPr>
          <a:xfrm>
            <a:off x="866257" y="1419219"/>
            <a:ext cx="7266969" cy="3641415"/>
            <a:chOff x="866257" y="1419219"/>
            <a:chExt cx="7266969" cy="3641415"/>
          </a:xfrm>
        </p:grpSpPr>
        <p:grpSp>
          <p:nvGrpSpPr>
            <p:cNvPr id="3" name="Group 2"/>
            <p:cNvGrpSpPr/>
            <p:nvPr/>
          </p:nvGrpSpPr>
          <p:grpSpPr>
            <a:xfrm>
              <a:off x="866257" y="1419219"/>
              <a:ext cx="7266969" cy="3641415"/>
              <a:chOff x="866257" y="1419219"/>
              <a:chExt cx="7266969" cy="3641415"/>
            </a:xfrm>
          </p:grpSpPr>
          <p:sp>
            <p:nvSpPr>
              <p:cNvPr id="15" name="Rectangle 14"/>
              <p:cNvSpPr/>
              <p:nvPr/>
            </p:nvSpPr>
            <p:spPr>
              <a:xfrm>
                <a:off x="1101863" y="1845038"/>
                <a:ext cx="7031363" cy="3215596"/>
              </a:xfrm>
              <a:prstGeom prst="rect">
                <a:avLst/>
              </a:prstGeom>
              <a:solidFill>
                <a:srgbClr val="FFFF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866257" y="1419219"/>
                <a:ext cx="195375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3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3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sp>
            <p:nvSpPr>
              <p:cNvPr id="6" name="TextBox 5"/>
              <p:cNvSpPr txBox="1"/>
              <p:nvPr/>
            </p:nvSpPr>
            <p:spPr>
              <a:xfrm>
                <a:off x="1278527" y="2476386"/>
                <a:ext cx="6666900" cy="461665"/>
              </a:xfrm>
              <a:prstGeom prst="rect">
                <a:avLst/>
              </a:prstGeom>
              <a:noFill/>
            </p:spPr>
            <p:txBody>
              <a:bodyPr wrap="square" rtlCol="0">
                <a:spAutoFit/>
              </a:bodyPr>
              <a:lstStyle/>
              <a:p>
                <a:r>
                  <a:rPr lang="en-US" sz="2400" b="1" dirty="0" smtClean="0"/>
                  <a:t>Q. Are all of the volunteers with                       ?</a:t>
                </a:r>
                <a:endParaRPr lang="en-US" sz="2400" b="1" dirty="0"/>
              </a:p>
            </p:txBody>
          </p:sp>
          <p:sp>
            <p:nvSpPr>
              <p:cNvPr id="10" name="TextBox 9"/>
              <p:cNvSpPr txBox="1"/>
              <p:nvPr/>
            </p:nvSpPr>
            <p:spPr>
              <a:xfrm>
                <a:off x="1888464" y="3010894"/>
                <a:ext cx="6041562" cy="1938992"/>
              </a:xfrm>
              <a:prstGeom prst="rect">
                <a:avLst/>
              </a:prstGeom>
              <a:noFill/>
            </p:spPr>
            <p:txBody>
              <a:bodyPr wrap="square" rtlCol="0">
                <a:spAutoFit/>
              </a:bodyPr>
              <a:lstStyle/>
              <a:p>
                <a:r>
                  <a:rPr lang="en-US" sz="2400" dirty="0" smtClean="0">
                    <a:solidFill>
                      <a:schemeClr val="accent1"/>
                    </a:solidFill>
                  </a:rPr>
                  <a:t>A. No. It takes many hands to make a concert work and there will be volunteers for the merchandise table, ushers, employees of other non-profit ministries, etc. Look for the green aprons to find our group.</a:t>
                </a:r>
                <a:endParaRPr lang="en-US" sz="2400" dirty="0">
                  <a:solidFill>
                    <a:schemeClr val="accent1"/>
                  </a:solidFill>
                </a:endParaRPr>
              </a:p>
            </p:txBody>
          </p:sp>
        </p:grpSp>
        <p:pic>
          <p:nvPicPr>
            <p:cNvPr id="11" name="Picture 10" descr="PopulationWe_WordOnly_green.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29130" y="2616483"/>
              <a:ext cx="1435957" cy="335262"/>
            </a:xfrm>
            <a:prstGeom prst="rect">
              <a:avLst/>
            </a:prstGeom>
          </p:spPr>
        </p:pic>
      </p:grpSp>
    </p:spTree>
    <p:extLst>
      <p:ext uri="{BB962C8B-B14F-4D97-AF65-F5344CB8AC3E}">
        <p14:creationId xmlns:p14="http://schemas.microsoft.com/office/powerpoint/2010/main" val="633704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7" cstate="print"/>
          <a:stretch>
            <a:fillRect/>
          </a:stretch>
        </p:blipFill>
        <p:spPr>
          <a:xfrm>
            <a:off x="0" y="762000"/>
            <a:ext cx="2445488" cy="2286000"/>
          </a:xfrm>
          <a:prstGeom prst="rect">
            <a:avLst/>
          </a:prstGeom>
        </p:spPr>
      </p:pic>
      <p:sp>
        <p:nvSpPr>
          <p:cNvPr id="7" name="Rectangle 6"/>
          <p:cNvSpPr/>
          <p:nvPr/>
        </p:nvSpPr>
        <p:spPr>
          <a:xfrm>
            <a:off x="2712562" y="-1231258"/>
            <a:ext cx="2146723" cy="164458"/>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8" name="Rectangle 7"/>
          <p:cNvSpPr/>
          <p:nvPr/>
        </p:nvSpPr>
        <p:spPr>
          <a:xfrm>
            <a:off x="2576286" y="864829"/>
            <a:ext cx="6588789" cy="1644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2" name="TextBox 1"/>
          <p:cNvSpPr txBox="1"/>
          <p:nvPr/>
        </p:nvSpPr>
        <p:spPr>
          <a:xfrm>
            <a:off x="2576285" y="6045201"/>
            <a:ext cx="6144381" cy="646331"/>
          </a:xfrm>
          <a:prstGeom prst="rect">
            <a:avLst/>
          </a:prstGeom>
          <a:noFill/>
        </p:spPr>
        <p:txBody>
          <a:bodyPr wrap="square" rtlCol="0">
            <a:spAutoFit/>
          </a:bodyPr>
          <a:lstStyle/>
          <a:p>
            <a:r>
              <a:rPr lang="en-US" i="1" dirty="0" smtClean="0"/>
              <a:t>Then I heard the voice of the Lord saying, “Whom shall I send? Who will go for us?” And I said “Here I am. Send me.” </a:t>
            </a:r>
            <a:r>
              <a:rPr lang="en-US" sz="1600" dirty="0"/>
              <a:t>Isaiah </a:t>
            </a:r>
            <a:r>
              <a:rPr lang="en-US" sz="1600" dirty="0" smtClean="0"/>
              <a:t>6:8</a:t>
            </a:r>
            <a:endParaRPr lang="en-US" sz="1600" dirty="0"/>
          </a:p>
        </p:txBody>
      </p:sp>
      <p:pic>
        <p:nvPicPr>
          <p:cNvPr id="6" name="PopWe Thank you video-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03244" y="1558943"/>
            <a:ext cx="6103646" cy="3433301"/>
          </a:xfrm>
          <a:prstGeom prst="rect">
            <a:avLst/>
          </a:prstGeom>
        </p:spPr>
      </p:pic>
      <p:sp>
        <p:nvSpPr>
          <p:cNvPr id="4" name="TextBox 3"/>
          <p:cNvSpPr txBox="1"/>
          <p:nvPr/>
        </p:nvSpPr>
        <p:spPr>
          <a:xfrm>
            <a:off x="1914525" y="175570"/>
            <a:ext cx="7229475" cy="461665"/>
          </a:xfrm>
          <a:prstGeom prst="rect">
            <a:avLst/>
          </a:prstGeom>
          <a:solidFill>
            <a:srgbClr val="DCE6F2"/>
          </a:solidFill>
        </p:spPr>
        <p:txBody>
          <a:bodyPr wrap="square" rtlCol="0" anchor="b" anchorCtr="0">
            <a:normAutofit/>
          </a:bodyPr>
          <a:lstStyle/>
          <a:p>
            <a:pPr algn="r"/>
            <a:r>
              <a:rPr lang="en-US" sz="2400" dirty="0" smtClean="0">
                <a:solidFill>
                  <a:srgbClr val="000000"/>
                </a:solidFill>
              </a:rPr>
              <a:t>THANK YOU FROM MATTHEW WEST</a:t>
            </a:r>
            <a:endParaRPr lang="en-US" sz="2400" dirty="0">
              <a:solidFill>
                <a:srgbClr val="000000"/>
              </a:solidFill>
            </a:endParaRPr>
          </a:p>
        </p:txBody>
      </p:sp>
      <p:sp>
        <p:nvSpPr>
          <p:cNvPr id="5" name="TextBox 4"/>
          <p:cNvSpPr txBox="1"/>
          <p:nvPr/>
        </p:nvSpPr>
        <p:spPr>
          <a:xfrm>
            <a:off x="1328262" y="4375222"/>
            <a:ext cx="2768600" cy="369332"/>
          </a:xfrm>
          <a:prstGeom prst="rect">
            <a:avLst/>
          </a:prstGeom>
          <a:noFill/>
        </p:spPr>
        <p:txBody>
          <a:bodyPr wrap="square" rtlCol="0">
            <a:spAutoFit/>
          </a:bodyPr>
          <a:lstStyle/>
          <a:p>
            <a:pPr algn="ctr"/>
            <a:r>
              <a:rPr lang="en-US" i="1" dirty="0" smtClean="0">
                <a:solidFill>
                  <a:schemeClr val="bg1"/>
                </a:solidFill>
              </a:rPr>
              <a:t>Click here to play video</a:t>
            </a:r>
            <a:endParaRPr lang="en-US" i="1" dirty="0">
              <a:solidFill>
                <a:schemeClr val="bg1"/>
              </a:solidFill>
            </a:endParaRPr>
          </a:p>
        </p:txBody>
      </p:sp>
      <p:pic>
        <p:nvPicPr>
          <p:cNvPr id="11" name="SLide #23.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2100" y="5961966"/>
            <a:ext cx="812800" cy="812800"/>
          </a:xfrm>
          <a:prstGeom prst="rect">
            <a:avLst/>
          </a:prstGeom>
        </p:spPr>
      </p:pic>
    </p:spTree>
    <p:extLst>
      <p:ext uri="{BB962C8B-B14F-4D97-AF65-F5344CB8AC3E}">
        <p14:creationId xmlns:p14="http://schemas.microsoft.com/office/powerpoint/2010/main" val="31480995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28"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500" y="194744"/>
            <a:ext cx="6883400" cy="707886"/>
          </a:xfrm>
          <a:prstGeom prst="rect">
            <a:avLst/>
          </a:prstGeom>
          <a:noFill/>
        </p:spPr>
        <p:txBody>
          <a:bodyPr wrap="square" rtlCol="0">
            <a:spAutoFit/>
          </a:bodyPr>
          <a:lstStyle/>
          <a:p>
            <a:r>
              <a:rPr lang="en-US" sz="4000" b="1" dirty="0" smtClean="0">
                <a:latin typeface="Gotham-Book" charset="0"/>
                <a:ea typeface="Gotham-Book" charset="0"/>
                <a:cs typeface="Gotham-Book" charset="0"/>
              </a:rPr>
              <a:t>The 4 ways </a:t>
            </a:r>
            <a:r>
              <a:rPr lang="en-US" sz="4000" dirty="0" err="1" smtClean="0">
                <a:latin typeface="Gotham-Book" charset="0"/>
                <a:ea typeface="Gotham-Book" charset="0"/>
                <a:cs typeface="Gotham-Book" charset="0"/>
              </a:rPr>
              <a:t>pop</a:t>
            </a:r>
            <a:r>
              <a:rPr lang="en-US" sz="4000" b="1" dirty="0" err="1" smtClean="0">
                <a:latin typeface="Gotham-Bold" charset="0"/>
                <a:ea typeface="Gotham-Bold" charset="0"/>
                <a:cs typeface="Gotham-Bold" charset="0"/>
              </a:rPr>
              <a:t>we</a:t>
            </a:r>
            <a:r>
              <a:rPr lang="en-US" sz="4000" b="1" dirty="0" smtClean="0">
                <a:latin typeface="Gotham-Book" charset="0"/>
                <a:ea typeface="Gotham-Book" charset="0"/>
                <a:cs typeface="Gotham-Book" charset="0"/>
              </a:rPr>
              <a:t> serves</a:t>
            </a:r>
            <a:endParaRPr lang="en-US" sz="4000" b="1" dirty="0">
              <a:latin typeface="Gotham-Book" charset="0"/>
              <a:ea typeface="Gotham-Book" charset="0"/>
              <a:cs typeface="Gotham-Book" charset="0"/>
            </a:endParaRPr>
          </a:p>
        </p:txBody>
      </p:sp>
      <p:sp>
        <p:nvSpPr>
          <p:cNvPr id="5" name="Rectangle 4"/>
          <p:cNvSpPr/>
          <p:nvPr/>
        </p:nvSpPr>
        <p:spPr>
          <a:xfrm>
            <a:off x="254000" y="1223754"/>
            <a:ext cx="1981200" cy="825500"/>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54000" y="2691502"/>
            <a:ext cx="1981200" cy="825500"/>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4000" y="4159250"/>
            <a:ext cx="1981200" cy="8255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4000" y="5626998"/>
            <a:ext cx="1981200" cy="825500"/>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78797" y="1327359"/>
            <a:ext cx="2120900" cy="646331"/>
          </a:xfrm>
          <a:prstGeom prst="rect">
            <a:avLst/>
          </a:prstGeom>
          <a:noFill/>
        </p:spPr>
        <p:txBody>
          <a:bodyPr wrap="square" rtlCol="0">
            <a:spAutoFit/>
          </a:bodyPr>
          <a:lstStyle/>
          <a:p>
            <a:pPr algn="ctr"/>
            <a:r>
              <a:rPr lang="en-US" dirty="0" smtClean="0">
                <a:solidFill>
                  <a:schemeClr val="bg1"/>
                </a:solidFill>
                <a:latin typeface="Gotham-Book" charset="0"/>
                <a:ea typeface="Gotham-Book" charset="0"/>
                <a:cs typeface="Gotham-Book" charset="0"/>
              </a:rPr>
              <a:t>Concert Prayer Ministry</a:t>
            </a:r>
            <a:endParaRPr lang="en-US" dirty="0">
              <a:solidFill>
                <a:schemeClr val="bg1"/>
              </a:solidFill>
              <a:latin typeface="Gotham-Book" charset="0"/>
              <a:ea typeface="Gotham-Book" charset="0"/>
              <a:cs typeface="Gotham-Book" charset="0"/>
            </a:endParaRPr>
          </a:p>
        </p:txBody>
      </p:sp>
      <p:sp>
        <p:nvSpPr>
          <p:cNvPr id="10" name="TextBox 9"/>
          <p:cNvSpPr txBox="1"/>
          <p:nvPr/>
        </p:nvSpPr>
        <p:spPr>
          <a:xfrm>
            <a:off x="2374900" y="1176583"/>
            <a:ext cx="5194300" cy="923330"/>
          </a:xfrm>
          <a:prstGeom prst="rect">
            <a:avLst/>
          </a:prstGeom>
          <a:noFill/>
        </p:spPr>
        <p:txBody>
          <a:bodyPr wrap="square" rtlCol="0">
            <a:spAutoFit/>
          </a:bodyPr>
          <a:lstStyle/>
          <a:p>
            <a:r>
              <a:rPr lang="en-US" dirty="0" err="1" smtClean="0"/>
              <a:t>pop</a:t>
            </a:r>
            <a:r>
              <a:rPr lang="en-US" b="1" dirty="0" err="1" smtClean="0"/>
              <a:t>we</a:t>
            </a:r>
            <a:r>
              <a:rPr lang="en-US" dirty="0" smtClean="0"/>
              <a:t> serves with Ground Team members to pray for those who request prayer and further follow up after Matthew West concerts and events</a:t>
            </a:r>
            <a:endParaRPr lang="en-US" dirty="0"/>
          </a:p>
        </p:txBody>
      </p:sp>
      <p:sp>
        <p:nvSpPr>
          <p:cNvPr id="11" name="TextBox 10"/>
          <p:cNvSpPr txBox="1"/>
          <p:nvPr/>
        </p:nvSpPr>
        <p:spPr>
          <a:xfrm>
            <a:off x="178797" y="2780922"/>
            <a:ext cx="2120900" cy="646331"/>
          </a:xfrm>
          <a:prstGeom prst="rect">
            <a:avLst/>
          </a:prstGeom>
          <a:noFill/>
        </p:spPr>
        <p:txBody>
          <a:bodyPr wrap="square" rtlCol="0">
            <a:spAutoFit/>
          </a:bodyPr>
          <a:lstStyle/>
          <a:p>
            <a:pPr algn="ctr"/>
            <a:r>
              <a:rPr lang="en-US" dirty="0" smtClean="0">
                <a:solidFill>
                  <a:schemeClr val="bg1"/>
                </a:solidFill>
                <a:latin typeface="Gotham-Book" charset="0"/>
                <a:ea typeface="Gotham-Book" charset="0"/>
                <a:cs typeface="Gotham-Book" charset="0"/>
              </a:rPr>
              <a:t>Storytelling</a:t>
            </a:r>
          </a:p>
          <a:p>
            <a:pPr algn="ctr"/>
            <a:r>
              <a:rPr lang="en-US" dirty="0" smtClean="0">
                <a:solidFill>
                  <a:schemeClr val="bg1"/>
                </a:solidFill>
                <a:latin typeface="Gotham-Book" charset="0"/>
                <a:ea typeface="Gotham-Book" charset="0"/>
                <a:cs typeface="Gotham-Book" charset="0"/>
              </a:rPr>
              <a:t>Portal</a:t>
            </a:r>
            <a:endParaRPr lang="en-US" dirty="0">
              <a:solidFill>
                <a:schemeClr val="bg1"/>
              </a:solidFill>
              <a:latin typeface="Gotham-Book" charset="0"/>
              <a:ea typeface="Gotham-Book" charset="0"/>
              <a:cs typeface="Gotham-Book" charset="0"/>
            </a:endParaRPr>
          </a:p>
        </p:txBody>
      </p:sp>
      <p:sp>
        <p:nvSpPr>
          <p:cNvPr id="12" name="TextBox 11"/>
          <p:cNvSpPr txBox="1"/>
          <p:nvPr/>
        </p:nvSpPr>
        <p:spPr>
          <a:xfrm>
            <a:off x="2374900" y="2642422"/>
            <a:ext cx="5194300" cy="923330"/>
          </a:xfrm>
          <a:prstGeom prst="rect">
            <a:avLst/>
          </a:prstGeom>
          <a:noFill/>
        </p:spPr>
        <p:txBody>
          <a:bodyPr wrap="square" rtlCol="0">
            <a:spAutoFit/>
          </a:bodyPr>
          <a:lstStyle/>
          <a:p>
            <a:r>
              <a:rPr lang="en-US" dirty="0" err="1" smtClean="0"/>
              <a:t>pop</a:t>
            </a:r>
            <a:r>
              <a:rPr lang="en-US" b="1" dirty="0" err="1" smtClean="0"/>
              <a:t>we</a:t>
            </a:r>
            <a:r>
              <a:rPr lang="en-US" dirty="0" smtClean="0"/>
              <a:t> features stories on our website of God’s great impact in the world in hopes that others will share their stories with the world. </a:t>
            </a:r>
            <a:endParaRPr lang="en-US" dirty="0"/>
          </a:p>
        </p:txBody>
      </p:sp>
      <p:sp>
        <p:nvSpPr>
          <p:cNvPr id="13" name="TextBox 12"/>
          <p:cNvSpPr txBox="1"/>
          <p:nvPr/>
        </p:nvSpPr>
        <p:spPr>
          <a:xfrm>
            <a:off x="178797" y="4248930"/>
            <a:ext cx="2120900" cy="646331"/>
          </a:xfrm>
          <a:prstGeom prst="rect">
            <a:avLst/>
          </a:prstGeom>
          <a:noFill/>
        </p:spPr>
        <p:txBody>
          <a:bodyPr wrap="square" rtlCol="0">
            <a:spAutoFit/>
          </a:bodyPr>
          <a:lstStyle/>
          <a:p>
            <a:pPr algn="ctr"/>
            <a:r>
              <a:rPr lang="en-US" dirty="0" smtClean="0">
                <a:solidFill>
                  <a:schemeClr val="bg1"/>
                </a:solidFill>
                <a:latin typeface="Gotham-Book" charset="0"/>
                <a:ea typeface="Gotham-Book" charset="0"/>
                <a:cs typeface="Gotham-Book" charset="0"/>
              </a:rPr>
              <a:t>Ministry </a:t>
            </a:r>
          </a:p>
          <a:p>
            <a:pPr algn="ctr"/>
            <a:r>
              <a:rPr lang="en-US" dirty="0" smtClean="0">
                <a:solidFill>
                  <a:schemeClr val="bg1"/>
                </a:solidFill>
                <a:latin typeface="Gotham-Book" charset="0"/>
                <a:ea typeface="Gotham-Book" charset="0"/>
                <a:cs typeface="Gotham-Book" charset="0"/>
              </a:rPr>
              <a:t>Resources</a:t>
            </a:r>
            <a:endParaRPr lang="en-US" dirty="0">
              <a:solidFill>
                <a:schemeClr val="bg1"/>
              </a:solidFill>
              <a:latin typeface="Gotham-Book" charset="0"/>
              <a:ea typeface="Gotham-Book" charset="0"/>
              <a:cs typeface="Gotham-Book" charset="0"/>
            </a:endParaRPr>
          </a:p>
        </p:txBody>
      </p:sp>
      <p:sp>
        <p:nvSpPr>
          <p:cNvPr id="14" name="TextBox 13"/>
          <p:cNvSpPr txBox="1"/>
          <p:nvPr/>
        </p:nvSpPr>
        <p:spPr>
          <a:xfrm>
            <a:off x="2374900" y="3971835"/>
            <a:ext cx="5194300" cy="923330"/>
          </a:xfrm>
          <a:prstGeom prst="rect">
            <a:avLst/>
          </a:prstGeom>
          <a:noFill/>
        </p:spPr>
        <p:txBody>
          <a:bodyPr wrap="square" rtlCol="0">
            <a:spAutoFit/>
          </a:bodyPr>
          <a:lstStyle/>
          <a:p>
            <a:r>
              <a:rPr lang="en-US" dirty="0" err="1" smtClean="0"/>
              <a:t>pop</a:t>
            </a:r>
            <a:r>
              <a:rPr lang="en-US" b="1" dirty="0" err="1" smtClean="0"/>
              <a:t>we</a:t>
            </a:r>
            <a:r>
              <a:rPr lang="en-US" dirty="0" smtClean="0"/>
              <a:t> creates a free weekly DAY ONE DEVOS, as well as resources to teach people how to CRAFT. SHARE. and LIVE. a more meaningful story with their lives.</a:t>
            </a:r>
            <a:endParaRPr lang="en-US" dirty="0"/>
          </a:p>
        </p:txBody>
      </p:sp>
      <p:sp>
        <p:nvSpPr>
          <p:cNvPr id="15" name="TextBox 14"/>
          <p:cNvSpPr txBox="1"/>
          <p:nvPr/>
        </p:nvSpPr>
        <p:spPr>
          <a:xfrm>
            <a:off x="154394" y="5716678"/>
            <a:ext cx="2120900" cy="646331"/>
          </a:xfrm>
          <a:prstGeom prst="rect">
            <a:avLst/>
          </a:prstGeom>
          <a:noFill/>
        </p:spPr>
        <p:txBody>
          <a:bodyPr wrap="square" rtlCol="0">
            <a:spAutoFit/>
          </a:bodyPr>
          <a:lstStyle/>
          <a:p>
            <a:pPr algn="ctr"/>
            <a:r>
              <a:rPr lang="en-US" dirty="0" smtClean="0">
                <a:solidFill>
                  <a:schemeClr val="bg1"/>
                </a:solidFill>
                <a:latin typeface="Gotham-Book" charset="0"/>
                <a:ea typeface="Gotham-Book" charset="0"/>
                <a:cs typeface="Gotham-Book" charset="0"/>
              </a:rPr>
              <a:t>Feeder</a:t>
            </a:r>
          </a:p>
          <a:p>
            <a:pPr algn="ctr"/>
            <a:r>
              <a:rPr lang="en-US" dirty="0" smtClean="0">
                <a:solidFill>
                  <a:schemeClr val="bg1"/>
                </a:solidFill>
                <a:latin typeface="Gotham-Book" charset="0"/>
                <a:ea typeface="Gotham-Book" charset="0"/>
                <a:cs typeface="Gotham-Book" charset="0"/>
              </a:rPr>
              <a:t>Foundation</a:t>
            </a:r>
            <a:endParaRPr lang="en-US" dirty="0">
              <a:solidFill>
                <a:schemeClr val="bg1"/>
              </a:solidFill>
              <a:latin typeface="Gotham-Book" charset="0"/>
              <a:ea typeface="Gotham-Book" charset="0"/>
              <a:cs typeface="Gotham-Book" charset="0"/>
            </a:endParaRPr>
          </a:p>
        </p:txBody>
      </p:sp>
      <p:sp>
        <p:nvSpPr>
          <p:cNvPr id="16" name="TextBox 15"/>
          <p:cNvSpPr txBox="1"/>
          <p:nvPr/>
        </p:nvSpPr>
        <p:spPr>
          <a:xfrm>
            <a:off x="2374900" y="5439582"/>
            <a:ext cx="5194300" cy="1200329"/>
          </a:xfrm>
          <a:prstGeom prst="rect">
            <a:avLst/>
          </a:prstGeom>
          <a:noFill/>
        </p:spPr>
        <p:txBody>
          <a:bodyPr wrap="square" rtlCol="0">
            <a:spAutoFit/>
          </a:bodyPr>
          <a:lstStyle/>
          <a:p>
            <a:r>
              <a:rPr lang="en-US" dirty="0" err="1" smtClean="0"/>
              <a:t>pop</a:t>
            </a:r>
            <a:r>
              <a:rPr lang="en-US" b="1" dirty="0" err="1" smtClean="0"/>
              <a:t>we</a:t>
            </a:r>
            <a:r>
              <a:rPr lang="en-US" dirty="0" smtClean="0"/>
              <a:t> has relationships with other ministries that we partner with prayerfully and financially and are able to refer people to these ministries based on their specific needs and resources. </a:t>
            </a:r>
            <a:endParaRPr lang="en-US" dirty="0"/>
          </a:p>
        </p:txBody>
      </p:sp>
      <p:sp>
        <p:nvSpPr>
          <p:cNvPr id="17" name="TextBox 16"/>
          <p:cNvSpPr txBox="1"/>
          <p:nvPr/>
        </p:nvSpPr>
        <p:spPr>
          <a:xfrm rot="16200000">
            <a:off x="6112396" y="2750308"/>
            <a:ext cx="4762500" cy="707886"/>
          </a:xfrm>
          <a:prstGeom prst="rect">
            <a:avLst/>
          </a:prstGeom>
          <a:noFill/>
        </p:spPr>
        <p:txBody>
          <a:bodyPr wrap="square" rtlCol="0">
            <a:spAutoFit/>
          </a:bodyPr>
          <a:lstStyle/>
          <a:p>
            <a:pPr algn="ctr"/>
            <a:r>
              <a:rPr lang="en-US" sz="4000" dirty="0" smtClean="0">
                <a:solidFill>
                  <a:schemeClr val="bg1"/>
                </a:solidFill>
              </a:rPr>
              <a:t>POPWE.ORG</a:t>
            </a:r>
            <a:endParaRPr lang="en-US" sz="4000" dirty="0">
              <a:solidFill>
                <a:schemeClr val="bg1"/>
              </a:solidFill>
            </a:endParaRPr>
          </a:p>
        </p:txBody>
      </p:sp>
      <p:sp>
        <p:nvSpPr>
          <p:cNvPr id="18" name="Frame 17"/>
          <p:cNvSpPr/>
          <p:nvPr/>
        </p:nvSpPr>
        <p:spPr>
          <a:xfrm>
            <a:off x="273050" y="127439"/>
            <a:ext cx="7480300" cy="833956"/>
          </a:xfrm>
          <a:prstGeom prst="fram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 name="Slide #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906" y="6001354"/>
            <a:ext cx="812800" cy="812800"/>
          </a:xfrm>
          <a:prstGeom prst="rect">
            <a:avLst/>
          </a:prstGeom>
        </p:spPr>
      </p:pic>
    </p:spTree>
    <p:extLst>
      <p:ext uri="{BB962C8B-B14F-4D97-AF65-F5344CB8AC3E}">
        <p14:creationId xmlns:p14="http://schemas.microsoft.com/office/powerpoint/2010/main" val="1525551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168" t="1639" r="9030"/>
          <a:stretch/>
        </p:blipFill>
        <p:spPr>
          <a:xfrm>
            <a:off x="0" y="0"/>
            <a:ext cx="7886700" cy="6858000"/>
          </a:xfrm>
          <a:prstGeom prst="rect">
            <a:avLst/>
          </a:prstGeom>
        </p:spPr>
      </p:pic>
      <p:sp>
        <p:nvSpPr>
          <p:cNvPr id="8" name="Rectangle 7"/>
          <p:cNvSpPr/>
          <p:nvPr/>
        </p:nvSpPr>
        <p:spPr>
          <a:xfrm>
            <a:off x="0" y="0"/>
            <a:ext cx="7886700" cy="6858000"/>
          </a:xfrm>
          <a:prstGeom prst="rect">
            <a:avLst/>
          </a:prstGeom>
          <a:solidFill>
            <a:schemeClr val="tx1">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35000" y="292100"/>
            <a:ext cx="6870700" cy="646331"/>
          </a:xfrm>
          <a:prstGeom prst="rect">
            <a:avLst/>
          </a:prstGeom>
          <a:noFill/>
        </p:spPr>
        <p:txBody>
          <a:bodyPr wrap="square" rtlCol="0">
            <a:spAutoFit/>
          </a:bodyPr>
          <a:lstStyle/>
          <a:p>
            <a:pPr algn="ctr"/>
            <a:r>
              <a:rPr lang="en-US" sz="3600" dirty="0">
                <a:solidFill>
                  <a:schemeClr val="bg1"/>
                </a:solidFill>
                <a:latin typeface="Gotham-Book" charset="0"/>
                <a:ea typeface="Gotham-Book" charset="0"/>
                <a:cs typeface="Gotham-Book" charset="0"/>
              </a:rPr>
              <a:t>p</a:t>
            </a:r>
            <a:r>
              <a:rPr lang="en-US" sz="3600" dirty="0" smtClean="0">
                <a:solidFill>
                  <a:schemeClr val="bg1"/>
                </a:solidFill>
                <a:latin typeface="Gotham-Book" charset="0"/>
                <a:ea typeface="Gotham-Book" charset="0"/>
                <a:cs typeface="Gotham-Book" charset="0"/>
              </a:rPr>
              <a:t>op</a:t>
            </a:r>
            <a:r>
              <a:rPr lang="en-US" sz="3600" b="1" dirty="0" smtClean="0">
                <a:solidFill>
                  <a:schemeClr val="bg1"/>
                </a:solidFill>
                <a:latin typeface="Gotham-Bold" charset="0"/>
                <a:ea typeface="Gotham-Bold" charset="0"/>
                <a:cs typeface="Gotham-Bold" charset="0"/>
              </a:rPr>
              <a:t>we</a:t>
            </a:r>
            <a:r>
              <a:rPr lang="en-US" sz="3600" dirty="0" smtClean="0">
                <a:solidFill>
                  <a:schemeClr val="bg1"/>
                </a:solidFill>
                <a:latin typeface="Gotham-Book" charset="0"/>
                <a:ea typeface="Gotham-Book" charset="0"/>
                <a:cs typeface="Gotham-Book" charset="0"/>
              </a:rPr>
              <a:t>’s </a:t>
            </a:r>
            <a:r>
              <a:rPr lang="en-US" sz="3600" b="1" dirty="0" smtClean="0">
                <a:solidFill>
                  <a:schemeClr val="bg1"/>
                </a:solidFill>
                <a:latin typeface="Gotham-Bold" charset="0"/>
                <a:ea typeface="Gotham-Bold" charset="0"/>
                <a:cs typeface="Gotham-Bold" charset="0"/>
              </a:rPr>
              <a:t>Statement of Faith</a:t>
            </a:r>
            <a:endParaRPr lang="en-US" sz="3600" b="1" dirty="0">
              <a:solidFill>
                <a:schemeClr val="bg1"/>
              </a:solidFill>
              <a:latin typeface="Gotham-Bold" charset="0"/>
              <a:ea typeface="Gotham-Bold" charset="0"/>
              <a:cs typeface="Gotham-Bold" charset="0"/>
            </a:endParaRPr>
          </a:p>
        </p:txBody>
      </p:sp>
      <p:sp>
        <p:nvSpPr>
          <p:cNvPr id="5" name="TextBox 4"/>
          <p:cNvSpPr txBox="1"/>
          <p:nvPr/>
        </p:nvSpPr>
        <p:spPr>
          <a:xfrm>
            <a:off x="488950" y="1166842"/>
            <a:ext cx="6908800" cy="4524315"/>
          </a:xfrm>
          <a:prstGeom prst="rect">
            <a:avLst/>
          </a:prstGeom>
          <a:noFill/>
        </p:spPr>
        <p:txBody>
          <a:bodyPr wrap="square" rtlCol="0">
            <a:spAutoFit/>
          </a:bodyPr>
          <a:lstStyle/>
          <a:p>
            <a:pPr marL="342900" indent="-342900">
              <a:buAutoNum type="arabicPeriod"/>
            </a:pPr>
            <a:r>
              <a:rPr lang="is-IS" sz="2400" dirty="0" smtClean="0">
                <a:solidFill>
                  <a:schemeClr val="bg1"/>
                </a:solidFill>
                <a:latin typeface="Gotham-Book" charset="0"/>
                <a:ea typeface="Gotham-Book" charset="0"/>
                <a:cs typeface="Gotham-Book" charset="0"/>
              </a:rPr>
              <a:t>We believe there is one God.</a:t>
            </a:r>
          </a:p>
          <a:p>
            <a:pPr marL="342900" indent="-342900">
              <a:buAutoNum type="arabicPeriod"/>
            </a:pPr>
            <a:endParaRPr lang="is-IS" sz="2400" dirty="0">
              <a:solidFill>
                <a:schemeClr val="bg1"/>
              </a:solidFill>
              <a:latin typeface="Gotham-Book" charset="0"/>
              <a:ea typeface="Gotham-Book" charset="0"/>
              <a:cs typeface="Gotham-Book" charset="0"/>
            </a:endParaRPr>
          </a:p>
          <a:p>
            <a:r>
              <a:rPr lang="en-US" sz="2400" dirty="0">
                <a:solidFill>
                  <a:schemeClr val="bg1"/>
                </a:solidFill>
                <a:latin typeface="Gotham-Book" charset="0"/>
                <a:ea typeface="Gotham-Book" charset="0"/>
                <a:cs typeface="Gotham-Book" charset="0"/>
              </a:rPr>
              <a:t>2. We believe that salvation is available to anyone who believes in Jesus.</a:t>
            </a:r>
            <a:r>
              <a:rPr lang="is-IS" sz="2400" dirty="0" smtClean="0">
                <a:solidFill>
                  <a:schemeClr val="bg1"/>
                </a:solidFill>
                <a:latin typeface="Gotham-Book" charset="0"/>
                <a:ea typeface="Gotham-Book" charset="0"/>
                <a:cs typeface="Gotham-Book" charset="0"/>
              </a:rPr>
              <a:t> </a:t>
            </a:r>
          </a:p>
          <a:p>
            <a:endParaRPr lang="is-IS" sz="2400" dirty="0">
              <a:solidFill>
                <a:schemeClr val="bg1"/>
              </a:solidFill>
              <a:latin typeface="Gotham-Book" charset="0"/>
              <a:ea typeface="Gotham-Book" charset="0"/>
              <a:cs typeface="Gotham-Book" charset="0"/>
            </a:endParaRPr>
          </a:p>
          <a:p>
            <a:r>
              <a:rPr lang="en-US" sz="2400" dirty="0">
                <a:solidFill>
                  <a:schemeClr val="bg1"/>
                </a:solidFill>
                <a:latin typeface="Gotham-Book" charset="0"/>
                <a:ea typeface="Gotham-Book" charset="0"/>
                <a:cs typeface="Gotham-Book" charset="0"/>
              </a:rPr>
              <a:t>3. We believe the Bible is the infallible Word of God and the ultimate source of truth</a:t>
            </a:r>
            <a:r>
              <a:rPr lang="en-US" sz="2400" dirty="0" smtClean="0">
                <a:solidFill>
                  <a:schemeClr val="bg1"/>
                </a:solidFill>
                <a:latin typeface="Gotham-Book" charset="0"/>
                <a:ea typeface="Gotham-Book" charset="0"/>
                <a:cs typeface="Gotham-Book" charset="0"/>
              </a:rPr>
              <a:t>.</a:t>
            </a:r>
          </a:p>
          <a:p>
            <a:endParaRPr lang="en-US" sz="2400" dirty="0">
              <a:solidFill>
                <a:schemeClr val="bg1"/>
              </a:solidFill>
              <a:latin typeface="Gotham-Book" charset="0"/>
              <a:ea typeface="Gotham-Book" charset="0"/>
              <a:cs typeface="Gotham-Book" charset="0"/>
            </a:endParaRPr>
          </a:p>
          <a:p>
            <a:r>
              <a:rPr lang="en-US" sz="2400" dirty="0">
                <a:solidFill>
                  <a:schemeClr val="bg1"/>
                </a:solidFill>
                <a:latin typeface="Gotham-Book" charset="0"/>
                <a:ea typeface="Gotham-Book" charset="0"/>
                <a:cs typeface="Gotham-Book" charset="0"/>
              </a:rPr>
              <a:t>4. We believe that God </a:t>
            </a:r>
            <a:r>
              <a:rPr lang="en-US" sz="2400" dirty="0" smtClean="0">
                <a:solidFill>
                  <a:schemeClr val="bg1"/>
                </a:solidFill>
                <a:latin typeface="Gotham-Book" charset="0"/>
                <a:ea typeface="Gotham-Book" charset="0"/>
                <a:cs typeface="Gotham-Book" charset="0"/>
              </a:rPr>
              <a:t>still </a:t>
            </a:r>
            <a:r>
              <a:rPr lang="en-US" sz="2400" dirty="0">
                <a:solidFill>
                  <a:schemeClr val="bg1"/>
                </a:solidFill>
                <a:latin typeface="Gotham-Book" charset="0"/>
                <a:ea typeface="Gotham-Book" charset="0"/>
                <a:cs typeface="Gotham-Book" charset="0"/>
              </a:rPr>
              <a:t>works in our lives in incredible ways</a:t>
            </a:r>
            <a:r>
              <a:rPr lang="en-US" sz="2400" dirty="0" smtClean="0">
                <a:solidFill>
                  <a:schemeClr val="bg1"/>
                </a:solidFill>
                <a:latin typeface="Gotham-Book" charset="0"/>
                <a:ea typeface="Gotham-Book" charset="0"/>
                <a:cs typeface="Gotham-Book" charset="0"/>
              </a:rPr>
              <a:t>.</a:t>
            </a:r>
          </a:p>
          <a:p>
            <a:endParaRPr lang="en-US" sz="2400" dirty="0">
              <a:solidFill>
                <a:schemeClr val="bg1"/>
              </a:solidFill>
              <a:latin typeface="Gotham-Book" charset="0"/>
              <a:ea typeface="Gotham-Book" charset="0"/>
              <a:cs typeface="Gotham-Book" charset="0"/>
            </a:endParaRPr>
          </a:p>
          <a:p>
            <a:r>
              <a:rPr lang="en-US" sz="2400" dirty="0" smtClean="0">
                <a:solidFill>
                  <a:schemeClr val="bg1"/>
                </a:solidFill>
                <a:latin typeface="Gotham-Book" charset="0"/>
                <a:ea typeface="Gotham-Book" charset="0"/>
                <a:cs typeface="Gotham-Book" charset="0"/>
              </a:rPr>
              <a:t>5. </a:t>
            </a:r>
            <a:r>
              <a:rPr lang="en-US" sz="2400" dirty="0">
                <a:solidFill>
                  <a:schemeClr val="bg1"/>
                </a:solidFill>
                <a:latin typeface="Gotham-Book" charset="0"/>
                <a:ea typeface="Gotham-Book" charset="0"/>
                <a:cs typeface="Gotham-Book" charset="0"/>
              </a:rPr>
              <a:t>We believe that Heaven is the hope.</a:t>
            </a:r>
          </a:p>
        </p:txBody>
      </p:sp>
      <p:sp>
        <p:nvSpPr>
          <p:cNvPr id="6" name="TextBox 5"/>
          <p:cNvSpPr txBox="1"/>
          <p:nvPr/>
        </p:nvSpPr>
        <p:spPr>
          <a:xfrm rot="16200000">
            <a:off x="6625283" y="2834848"/>
            <a:ext cx="4254500" cy="461665"/>
          </a:xfrm>
          <a:prstGeom prst="rect">
            <a:avLst/>
          </a:prstGeom>
          <a:noFill/>
        </p:spPr>
        <p:txBody>
          <a:bodyPr wrap="square" rtlCol="0">
            <a:spAutoFit/>
          </a:bodyPr>
          <a:lstStyle/>
          <a:p>
            <a:pPr algn="ctr"/>
            <a:r>
              <a:rPr lang="en-US" sz="2400" spc="600" dirty="0" smtClean="0">
                <a:solidFill>
                  <a:schemeClr val="bg1"/>
                </a:solidFill>
              </a:rPr>
              <a:t>WE BELIEVE</a:t>
            </a:r>
            <a:r>
              <a:rPr lang="is-IS" sz="2400" spc="600" dirty="0" smtClean="0">
                <a:solidFill>
                  <a:schemeClr val="bg1"/>
                </a:solidFill>
              </a:rPr>
              <a:t>…</a:t>
            </a:r>
            <a:endParaRPr lang="en-US" sz="2400" spc="600" dirty="0">
              <a:solidFill>
                <a:schemeClr val="bg1"/>
              </a:solidFill>
            </a:endParaRPr>
          </a:p>
        </p:txBody>
      </p:sp>
      <p:sp>
        <p:nvSpPr>
          <p:cNvPr id="3" name="Rectangle 2"/>
          <p:cNvSpPr/>
          <p:nvPr/>
        </p:nvSpPr>
        <p:spPr>
          <a:xfrm>
            <a:off x="2171700" y="5959216"/>
            <a:ext cx="5715000" cy="694413"/>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006600" y="5985500"/>
            <a:ext cx="5689600" cy="646331"/>
          </a:xfrm>
          <a:prstGeom prst="rect">
            <a:avLst/>
          </a:prstGeom>
          <a:noFill/>
        </p:spPr>
        <p:txBody>
          <a:bodyPr wrap="square" rtlCol="0">
            <a:spAutoFit/>
          </a:bodyPr>
          <a:lstStyle/>
          <a:p>
            <a:pPr algn="r"/>
            <a:r>
              <a:rPr lang="en-US" i="1" dirty="0" smtClean="0">
                <a:solidFill>
                  <a:schemeClr val="bg1"/>
                </a:solidFill>
              </a:rPr>
              <a:t>Make sure you get a copy of pop</a:t>
            </a:r>
            <a:r>
              <a:rPr lang="en-US" b="1" i="1" dirty="0" smtClean="0">
                <a:solidFill>
                  <a:schemeClr val="bg1"/>
                </a:solidFill>
              </a:rPr>
              <a:t>we</a:t>
            </a:r>
            <a:r>
              <a:rPr lang="en-US" i="1" dirty="0" smtClean="0">
                <a:solidFill>
                  <a:schemeClr val="bg1"/>
                </a:solidFill>
              </a:rPr>
              <a:t>’s Statement of Faith from your Ground Team Leader!</a:t>
            </a:r>
            <a:endParaRPr lang="en-US" i="1" dirty="0">
              <a:solidFill>
                <a:schemeClr val="bg1"/>
              </a:solidFill>
            </a:endParaRPr>
          </a:p>
        </p:txBody>
      </p:sp>
    </p:spTree>
    <p:extLst>
      <p:ext uri="{BB962C8B-B14F-4D97-AF65-F5344CB8AC3E}">
        <p14:creationId xmlns:p14="http://schemas.microsoft.com/office/powerpoint/2010/main" val="690969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lack-colla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76" y="0"/>
            <a:ext cx="9144000" cy="2289367"/>
          </a:xfrm>
          <a:prstGeom prst="rect">
            <a:avLst/>
          </a:prstGeom>
        </p:spPr>
      </p:pic>
      <p:pic>
        <p:nvPicPr>
          <p:cNvPr id="5" name="Picture 4" descr="PopulationWe_WordOnly_green.eps"/>
          <p:cNvPicPr>
            <a:picLocks noChangeAspect="1"/>
          </p:cNvPicPr>
          <p:nvPr/>
        </p:nvPicPr>
        <p:blipFill>
          <a:blip r:embed="rId4">
            <a:biLevel thresh="25000"/>
            <a:extLst>
              <a:ext uri="{28A0092B-C50C-407E-A947-70E740481C1C}">
                <a14:useLocalDpi xmlns:a14="http://schemas.microsoft.com/office/drawing/2010/main"/>
              </a:ext>
            </a:extLst>
          </a:blip>
          <a:stretch>
            <a:fillRect/>
          </a:stretch>
        </p:blipFill>
        <p:spPr>
          <a:xfrm>
            <a:off x="473570" y="3604068"/>
            <a:ext cx="6756196" cy="1577412"/>
          </a:xfrm>
          <a:prstGeom prst="rect">
            <a:avLst/>
          </a:prstGeom>
        </p:spPr>
      </p:pic>
      <p:sp>
        <p:nvSpPr>
          <p:cNvPr id="6" name="TextBox 5"/>
          <p:cNvSpPr txBox="1"/>
          <p:nvPr/>
        </p:nvSpPr>
        <p:spPr>
          <a:xfrm>
            <a:off x="738327" y="4780808"/>
            <a:ext cx="4531471"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sp>
        <p:nvSpPr>
          <p:cNvPr id="7" name="TextBox 6"/>
          <p:cNvSpPr txBox="1"/>
          <p:nvPr/>
        </p:nvSpPr>
        <p:spPr>
          <a:xfrm>
            <a:off x="3317238" y="1960767"/>
            <a:ext cx="5826762" cy="707886"/>
          </a:xfrm>
          <a:prstGeom prst="rect">
            <a:avLst/>
          </a:prstGeom>
          <a:solidFill>
            <a:srgbClr val="008000"/>
          </a:solidFill>
        </p:spPr>
        <p:txBody>
          <a:bodyPr wrap="square" rtlCol="0">
            <a:spAutoFit/>
          </a:bodyPr>
          <a:lstStyle/>
          <a:p>
            <a:pPr algn="r"/>
            <a:r>
              <a:rPr lang="en-US" sz="4000" dirty="0" smtClean="0">
                <a:solidFill>
                  <a:schemeClr val="bg1"/>
                </a:solidFill>
              </a:rPr>
              <a:t>Roles and Responsibilities</a:t>
            </a:r>
            <a:endParaRPr lang="en-US" sz="4000" dirty="0">
              <a:solidFill>
                <a:schemeClr val="bg1"/>
              </a:solidFill>
            </a:endParaRPr>
          </a:p>
        </p:txBody>
      </p:sp>
      <p:pic>
        <p:nvPicPr>
          <p:cNvPr id="11" name="Picture 10" descr="Joe_Matt.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06058" y="3604068"/>
            <a:ext cx="1120205" cy="1176740"/>
          </a:xfrm>
          <a:prstGeom prst="ellipse">
            <a:avLst/>
          </a:prstGeom>
          <a:noFill/>
          <a:ln>
            <a:noFill/>
          </a:ln>
        </p:spPr>
      </p:pic>
    </p:spTree>
    <p:extLst>
      <p:ext uri="{BB962C8B-B14F-4D97-AF65-F5344CB8AC3E}">
        <p14:creationId xmlns:p14="http://schemas.microsoft.com/office/powerpoint/2010/main" val="1036216251"/>
      </p:ext>
    </p:extLst>
  </p:cSld>
  <p:clrMapOvr>
    <a:masterClrMapping/>
  </p:clrMapOvr>
  <mc:AlternateContent xmlns:mc="http://schemas.openxmlformats.org/markup-compatibility/2006" xmlns:p14="http://schemas.microsoft.com/office/powerpoint/2010/main">
    <mc:Choice Requires="p14">
      <p:transition spd="med" p14:dur="600">
        <p:dissolve/>
      </p:transition>
    </mc:Choice>
    <mc:Fallback xmlns="">
      <p:transition xmlns:p14="http://schemas.microsoft.com/office/powerpoint/2010/main" spd="med">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63633" y="4927544"/>
            <a:ext cx="2232270" cy="153206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Prayer Card.pdf"/>
          <p:cNvPicPr>
            <a:picLocks noChangeAspect="1"/>
          </p:cNvPicPr>
          <p:nvPr/>
        </p:nvPicPr>
        <p:blipFill rotWithShape="1">
          <a:blip r:embed="rId5" cstate="print">
            <a:extLst>
              <a:ext uri="{28A0092B-C50C-407E-A947-70E740481C1C}">
                <a14:useLocalDpi xmlns:a14="http://schemas.microsoft.com/office/drawing/2010/main"/>
              </a:ext>
            </a:extLst>
          </a:blip>
          <a:srcRect l="19901" t="29855" r="51905" b="13199"/>
          <a:stretch/>
        </p:blipFill>
        <p:spPr>
          <a:xfrm>
            <a:off x="7576459" y="1638824"/>
            <a:ext cx="1393399" cy="2110772"/>
          </a:xfrm>
          <a:prstGeom prst="rect">
            <a:avLst/>
          </a:prstGeom>
          <a:ln>
            <a:solidFill>
              <a:srgbClr val="7F7F7F"/>
            </a:solidFill>
          </a:ln>
        </p:spPr>
      </p:pic>
      <p:pic>
        <p:nvPicPr>
          <p:cNvPr id="6" name="Content Placeholder 5"/>
          <p:cNvPicPr>
            <a:picLocks noGrp="1" noChangeAspect="1"/>
          </p:cNvPicPr>
          <p:nvPr>
            <p:ph idx="1"/>
          </p:nvPr>
        </p:nvPicPr>
        <p:blipFill rotWithShape="1">
          <a:blip r:embed="rId6">
            <a:extLst>
              <a:ext uri="{28A0092B-C50C-407E-A947-70E740481C1C}">
                <a14:useLocalDpi xmlns:a14="http://schemas.microsoft.com/office/drawing/2010/main" val="0"/>
              </a:ext>
            </a:extLst>
          </a:blip>
          <a:srcRect l="1510" r="-1"/>
          <a:stretch/>
        </p:blipFill>
        <p:spPr>
          <a:xfrm>
            <a:off x="4546600" y="3893962"/>
            <a:ext cx="1917032" cy="2764303"/>
          </a:xfrm>
        </p:spPr>
      </p:pic>
      <p:sp>
        <p:nvSpPr>
          <p:cNvPr id="4" name="Text Placeholder 3"/>
          <p:cNvSpPr>
            <a:spLocks noGrp="1"/>
          </p:cNvSpPr>
          <p:nvPr>
            <p:ph type="body" sz="half" idx="2"/>
          </p:nvPr>
        </p:nvSpPr>
        <p:spPr>
          <a:xfrm>
            <a:off x="632474" y="707436"/>
            <a:ext cx="2559088" cy="3973547"/>
          </a:xfrm>
        </p:spPr>
        <p:txBody>
          <a:bodyPr>
            <a:normAutofit fontScale="85000" lnSpcReduction="10000"/>
          </a:bodyPr>
          <a:lstStyle/>
          <a:p>
            <a:pPr marL="169863" indent="-169863">
              <a:spcAft>
                <a:spcPts val="1800"/>
              </a:spcAft>
              <a:buFont typeface="Arial"/>
              <a:buChar char="•"/>
            </a:pPr>
            <a:r>
              <a:rPr lang="en-US" sz="2000" b="1" dirty="0" smtClean="0"/>
              <a:t>ENCOURAGE </a:t>
            </a:r>
            <a:r>
              <a:rPr lang="en-US" sz="2000" dirty="0" smtClean="0"/>
              <a:t>individuals to trust that God is the author of their story</a:t>
            </a:r>
          </a:p>
          <a:p>
            <a:pPr marL="169863" indent="-169863">
              <a:spcAft>
                <a:spcPts val="1800"/>
              </a:spcAft>
              <a:buFont typeface="Arial"/>
              <a:buChar char="•"/>
            </a:pPr>
            <a:r>
              <a:rPr lang="en-US" sz="2000" b="1" dirty="0" smtClean="0"/>
              <a:t>PRAY</a:t>
            </a:r>
            <a:r>
              <a:rPr lang="en-US" sz="2000" dirty="0" smtClean="0"/>
              <a:t> for those who request prayer during or after the show</a:t>
            </a:r>
          </a:p>
          <a:p>
            <a:pPr marL="169863" indent="-169863">
              <a:spcAft>
                <a:spcPts val="1800"/>
              </a:spcAft>
              <a:buFont typeface="Arial"/>
              <a:buChar char="•"/>
            </a:pPr>
            <a:r>
              <a:rPr lang="en-US" sz="2000" b="1" dirty="0" smtClean="0"/>
              <a:t>REMIND </a:t>
            </a:r>
            <a:r>
              <a:rPr lang="en-US" sz="2000" dirty="0" smtClean="0"/>
              <a:t>everyone</a:t>
            </a:r>
            <a:r>
              <a:rPr lang="en-US" sz="2000" b="1" dirty="0" smtClean="0"/>
              <a:t> </a:t>
            </a:r>
            <a:r>
              <a:rPr lang="en-US" sz="2000" dirty="0" smtClean="0"/>
              <a:t>to sign up at </a:t>
            </a:r>
            <a:r>
              <a:rPr lang="en-US" sz="2000" dirty="0" err="1" smtClean="0"/>
              <a:t>popwe.org</a:t>
            </a:r>
            <a:r>
              <a:rPr lang="en-US" sz="2000" dirty="0" smtClean="0"/>
              <a:t> for complimentary access to DAY ONE DEVOS</a:t>
            </a:r>
          </a:p>
          <a:p>
            <a:pPr marL="169863" indent="-169863">
              <a:spcAft>
                <a:spcPts val="1800"/>
              </a:spcAft>
              <a:buFont typeface="Arial"/>
              <a:buChar char="•"/>
            </a:pPr>
            <a:r>
              <a:rPr lang="en-US" sz="2000" b="1" dirty="0" smtClean="0"/>
              <a:t>EXPLAIN</a:t>
            </a:r>
            <a:r>
              <a:rPr lang="en-US" sz="2000" dirty="0" smtClean="0"/>
              <a:t> how </a:t>
            </a:r>
            <a:r>
              <a:rPr lang="en-US" sz="2000" dirty="0" err="1" smtClean="0"/>
              <a:t>pop</a:t>
            </a:r>
            <a:r>
              <a:rPr lang="en-US" sz="2000" b="1" dirty="0" err="1" smtClean="0"/>
              <a:t>we</a:t>
            </a:r>
            <a:r>
              <a:rPr lang="en-US" sz="2000" dirty="0" smtClean="0"/>
              <a:t> serves and what resources we offer</a:t>
            </a:r>
          </a:p>
        </p:txBody>
      </p:sp>
      <p:pic>
        <p:nvPicPr>
          <p:cNvPr id="8" name="Picture 7" descr="Prayer Card.pdf"/>
          <p:cNvPicPr>
            <a:picLocks noChangeAspect="1"/>
          </p:cNvPicPr>
          <p:nvPr/>
        </p:nvPicPr>
        <p:blipFill rotWithShape="1">
          <a:blip r:embed="rId7" cstate="print">
            <a:extLst>
              <a:ext uri="{28A0092B-C50C-407E-A947-70E740481C1C}">
                <a14:useLocalDpi xmlns:a14="http://schemas.microsoft.com/office/drawing/2010/main"/>
              </a:ext>
            </a:extLst>
          </a:blip>
          <a:srcRect l="55953" t="29894" r="16765" b="13756"/>
          <a:stretch/>
        </p:blipFill>
        <p:spPr>
          <a:xfrm>
            <a:off x="7024451" y="2274155"/>
            <a:ext cx="1356984" cy="2102101"/>
          </a:xfrm>
          <a:prstGeom prst="rect">
            <a:avLst/>
          </a:prstGeom>
          <a:ln>
            <a:solidFill>
              <a:schemeClr val="bg1">
                <a:lumMod val="50000"/>
              </a:schemeClr>
            </a:solidFill>
          </a:ln>
        </p:spPr>
      </p:pic>
      <p:sp>
        <p:nvSpPr>
          <p:cNvPr id="15" name="TextBox 14"/>
          <p:cNvSpPr txBox="1"/>
          <p:nvPr/>
        </p:nvSpPr>
        <p:spPr>
          <a:xfrm rot="16200000">
            <a:off x="-2055141" y="2390241"/>
            <a:ext cx="4756918" cy="461665"/>
          </a:xfrm>
          <a:prstGeom prst="rect">
            <a:avLst/>
          </a:prstGeom>
          <a:noFill/>
        </p:spPr>
        <p:txBody>
          <a:bodyPr wrap="square" rtlCol="0">
            <a:spAutoFit/>
          </a:bodyPr>
          <a:lstStyle/>
          <a:p>
            <a:pPr algn="dist"/>
            <a:r>
              <a:rPr lang="en-US" sz="2400" b="1" dirty="0" smtClean="0"/>
              <a:t>YOUR STORY, HIS GLORY</a:t>
            </a:r>
            <a:endParaRPr lang="en-US" sz="2400" b="1" dirty="0"/>
          </a:p>
        </p:txBody>
      </p:sp>
      <p:grpSp>
        <p:nvGrpSpPr>
          <p:cNvPr id="17" name="Group 16"/>
          <p:cNvGrpSpPr/>
          <p:nvPr/>
        </p:nvGrpSpPr>
        <p:grpSpPr>
          <a:xfrm>
            <a:off x="3701169" y="645030"/>
            <a:ext cx="4680265" cy="3197105"/>
            <a:chOff x="3701169" y="645030"/>
            <a:chExt cx="4680265" cy="3197105"/>
          </a:xfrm>
        </p:grpSpPr>
        <p:sp>
          <p:nvSpPr>
            <p:cNvPr id="5" name="Title 1"/>
            <p:cNvSpPr txBox="1">
              <a:spLocks/>
            </p:cNvSpPr>
            <p:nvPr/>
          </p:nvSpPr>
          <p:spPr>
            <a:xfrm>
              <a:off x="4132453" y="645030"/>
              <a:ext cx="4248981" cy="825500"/>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lgn="ctr"/>
              <a:r>
                <a:rPr lang="en-US" sz="8000" b="0" dirty="0" smtClean="0">
                  <a:solidFill>
                    <a:srgbClr val="FFFFFF"/>
                  </a:solidFill>
                </a:rPr>
                <a:t>PRAY</a:t>
              </a:r>
              <a:endParaRPr lang="en-US" sz="8000" b="0" dirty="0">
                <a:solidFill>
                  <a:srgbClr val="FFFFFF"/>
                </a:solidFill>
              </a:endParaRPr>
            </a:p>
          </p:txBody>
        </p:sp>
        <p:sp>
          <p:nvSpPr>
            <p:cNvPr id="12" name="TextBox 11"/>
            <p:cNvSpPr txBox="1"/>
            <p:nvPr/>
          </p:nvSpPr>
          <p:spPr>
            <a:xfrm>
              <a:off x="3833863" y="2180142"/>
              <a:ext cx="2629769" cy="1661993"/>
            </a:xfrm>
            <a:prstGeom prst="rect">
              <a:avLst/>
            </a:prstGeom>
            <a:noFill/>
          </p:spPr>
          <p:txBody>
            <a:bodyPr wrap="square" rtlCol="0">
              <a:spAutoFit/>
            </a:bodyPr>
            <a:lstStyle/>
            <a:p>
              <a:pPr marL="285750" indent="-285750">
                <a:spcAft>
                  <a:spcPts val="1800"/>
                </a:spcAft>
                <a:buFont typeface="Arial"/>
                <a:buChar char="•"/>
              </a:pPr>
              <a:r>
                <a:rPr lang="en-US" sz="2400" dirty="0" smtClean="0">
                  <a:solidFill>
                    <a:srgbClr val="FFFFFF"/>
                  </a:solidFill>
                </a:rPr>
                <a:t>Prayer Resources</a:t>
              </a:r>
            </a:p>
            <a:p>
              <a:pPr marL="285750" indent="-285750">
                <a:spcAft>
                  <a:spcPts val="1800"/>
                </a:spcAft>
                <a:buFont typeface="Arial"/>
                <a:buChar char="•"/>
              </a:pPr>
              <a:r>
                <a:rPr lang="en-US" sz="2400" dirty="0" smtClean="0">
                  <a:solidFill>
                    <a:srgbClr val="FFFFFF"/>
                  </a:solidFill>
                </a:rPr>
                <a:t>Trouble-shooting</a:t>
              </a:r>
            </a:p>
            <a:p>
              <a:pPr marL="285750" indent="-285750">
                <a:spcAft>
                  <a:spcPts val="1800"/>
                </a:spcAft>
                <a:buFont typeface="Arial"/>
                <a:buChar char="•"/>
              </a:pPr>
              <a:r>
                <a:rPr lang="en-US" sz="2400" dirty="0" smtClean="0">
                  <a:solidFill>
                    <a:srgbClr val="FFFFFF"/>
                  </a:solidFill>
                </a:rPr>
                <a:t>Follow-through</a:t>
              </a:r>
              <a:endParaRPr lang="en-US" sz="2400" dirty="0">
                <a:solidFill>
                  <a:srgbClr val="FFFFFF"/>
                </a:solidFill>
              </a:endParaRPr>
            </a:p>
          </p:txBody>
        </p:sp>
        <p:sp>
          <p:nvSpPr>
            <p:cNvPr id="3" name="TextBox 2"/>
            <p:cNvSpPr txBox="1"/>
            <p:nvPr/>
          </p:nvSpPr>
          <p:spPr>
            <a:xfrm>
              <a:off x="3701169" y="1758983"/>
              <a:ext cx="3190588" cy="369332"/>
            </a:xfrm>
            <a:prstGeom prst="rect">
              <a:avLst/>
            </a:prstGeom>
            <a:noFill/>
          </p:spPr>
          <p:txBody>
            <a:bodyPr wrap="square" rtlCol="0">
              <a:spAutoFit/>
            </a:bodyPr>
            <a:lstStyle/>
            <a:p>
              <a:r>
                <a:rPr lang="en-US" dirty="0" smtClean="0">
                  <a:solidFill>
                    <a:schemeClr val="bg1"/>
                  </a:solidFill>
                </a:rPr>
                <a:t>Together, we will review - </a:t>
              </a:r>
              <a:endParaRPr lang="en-US" dirty="0">
                <a:solidFill>
                  <a:schemeClr val="bg1"/>
                </a:solidFill>
              </a:endParaRPr>
            </a:p>
          </p:txBody>
        </p:sp>
      </p:grpSp>
      <p:sp>
        <p:nvSpPr>
          <p:cNvPr id="13" name="TextBox 12"/>
          <p:cNvSpPr txBox="1"/>
          <p:nvPr/>
        </p:nvSpPr>
        <p:spPr>
          <a:xfrm>
            <a:off x="323318" y="5582355"/>
            <a:ext cx="2743200" cy="523220"/>
          </a:xfrm>
          <a:prstGeom prst="rect">
            <a:avLst/>
          </a:prstGeom>
          <a:noFill/>
        </p:spPr>
        <p:txBody>
          <a:bodyPr wrap="square" rtlCol="0">
            <a:spAutoFit/>
          </a:bodyPr>
          <a:lstStyle/>
          <a:p>
            <a:pPr algn="ctr"/>
            <a:r>
              <a:rPr lang="en-US" sz="2800" dirty="0" smtClean="0">
                <a:solidFill>
                  <a:schemeClr val="bg1"/>
                </a:solidFill>
              </a:rPr>
              <a:t>GROUND TEAM</a:t>
            </a:r>
            <a:endParaRPr lang="en-US" sz="2800" dirty="0">
              <a:solidFill>
                <a:schemeClr val="bg1"/>
              </a:solidFill>
            </a:endParaRPr>
          </a:p>
        </p:txBody>
      </p:sp>
      <p:pic>
        <p:nvPicPr>
          <p:cNvPr id="2" name="Slide #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6074" y="6045200"/>
            <a:ext cx="812800" cy="8128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3633" y="4927544"/>
            <a:ext cx="2232270" cy="1532065"/>
          </a:xfrm>
          <a:prstGeom prst="rect">
            <a:avLst/>
          </a:prstGeom>
        </p:spPr>
      </p:pic>
    </p:spTree>
    <p:extLst>
      <p:ext uri="{BB962C8B-B14F-4D97-AF65-F5344CB8AC3E}">
        <p14:creationId xmlns:p14="http://schemas.microsoft.com/office/powerpoint/2010/main" val="91362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5216" fill="hold"/>
                                        <p:tgtEl>
                                          <p:spTgt spid="2"/>
                                        </p:tgtEl>
                                      </p:cBhvr>
                                    </p:cmd>
                                  </p:childTnLst>
                                </p:cTn>
                              </p:par>
                            </p:childTnLst>
                          </p:cTn>
                        </p:par>
                      </p:childTnLst>
                    </p:cTn>
                  </p:par>
                </p:childTnLst>
              </p:cTn>
              <p:nextCondLst>
                <p:cond evt="onClick" delay="0">
                  <p:tgtEl>
                    <p:spTgt spid="2"/>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79676" y="0"/>
            <a:ext cx="3683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3645610" y="617424"/>
            <a:ext cx="2811788" cy="6259285"/>
          </a:xfrm>
          <a:prstGeom prst="rect">
            <a:avLst/>
          </a:prstGeom>
        </p:spPr>
      </p:pic>
      <p:sp>
        <p:nvSpPr>
          <p:cNvPr id="4" name="Text Placeholder 3"/>
          <p:cNvSpPr>
            <a:spLocks noGrp="1"/>
          </p:cNvSpPr>
          <p:nvPr>
            <p:ph type="body" sz="quarter" idx="14"/>
          </p:nvPr>
        </p:nvSpPr>
        <p:spPr>
          <a:xfrm>
            <a:off x="6195512" y="598715"/>
            <a:ext cx="2867011" cy="5969000"/>
          </a:xfrm>
        </p:spPr>
        <p:txBody>
          <a:bodyPr>
            <a:normAutofit fontScale="92500"/>
          </a:bodyPr>
          <a:lstStyle/>
          <a:p>
            <a:r>
              <a:rPr lang="en-US" dirty="0" smtClean="0">
                <a:solidFill>
                  <a:srgbClr val="000000"/>
                </a:solidFill>
              </a:rPr>
              <a:t>I’m not a pastor.</a:t>
            </a:r>
          </a:p>
          <a:p>
            <a:endParaRPr lang="en-US" dirty="0">
              <a:solidFill>
                <a:srgbClr val="000000"/>
              </a:solidFill>
            </a:endParaRPr>
          </a:p>
          <a:p>
            <a:r>
              <a:rPr lang="en-US" dirty="0" smtClean="0">
                <a:solidFill>
                  <a:srgbClr val="000000"/>
                </a:solidFill>
              </a:rPr>
              <a:t>I haven’t been trained.</a:t>
            </a:r>
          </a:p>
          <a:p>
            <a:endParaRPr lang="en-US" dirty="0">
              <a:solidFill>
                <a:srgbClr val="000000"/>
              </a:solidFill>
            </a:endParaRPr>
          </a:p>
          <a:p>
            <a:r>
              <a:rPr lang="en-US" dirty="0" smtClean="0">
                <a:solidFill>
                  <a:srgbClr val="000000"/>
                </a:solidFill>
              </a:rPr>
              <a:t>I don’t know what to say.</a:t>
            </a:r>
          </a:p>
          <a:p>
            <a:endParaRPr lang="en-US" dirty="0">
              <a:solidFill>
                <a:srgbClr val="000000"/>
              </a:solidFill>
            </a:endParaRPr>
          </a:p>
          <a:p>
            <a:r>
              <a:rPr lang="en-US" dirty="0" smtClean="0">
                <a:solidFill>
                  <a:srgbClr val="000000"/>
                </a:solidFill>
              </a:rPr>
              <a:t>I feel “weird” doing it. </a:t>
            </a:r>
          </a:p>
          <a:p>
            <a:endParaRPr lang="en-US" dirty="0">
              <a:solidFill>
                <a:srgbClr val="000000"/>
              </a:solidFill>
            </a:endParaRPr>
          </a:p>
          <a:p>
            <a:r>
              <a:rPr lang="en-US" dirty="0" smtClean="0">
                <a:solidFill>
                  <a:srgbClr val="000000"/>
                </a:solidFill>
              </a:rPr>
              <a:t>What if I say the wrong thing?</a:t>
            </a:r>
          </a:p>
          <a:p>
            <a:endParaRPr lang="en-US" dirty="0">
              <a:solidFill>
                <a:srgbClr val="000000"/>
              </a:solidFill>
            </a:endParaRPr>
          </a:p>
          <a:p>
            <a:r>
              <a:rPr lang="en-US" dirty="0" smtClean="0">
                <a:solidFill>
                  <a:srgbClr val="000000"/>
                </a:solidFill>
              </a:rPr>
              <a:t>I’m not worthy to pray over someone else.</a:t>
            </a:r>
          </a:p>
        </p:txBody>
      </p:sp>
      <p:sp>
        <p:nvSpPr>
          <p:cNvPr id="5" name="TextBox 4"/>
          <p:cNvSpPr txBox="1"/>
          <p:nvPr/>
        </p:nvSpPr>
        <p:spPr>
          <a:xfrm>
            <a:off x="376735" y="591746"/>
            <a:ext cx="4227286" cy="923330"/>
          </a:xfrm>
          <a:prstGeom prst="rect">
            <a:avLst/>
          </a:prstGeom>
          <a:noFill/>
        </p:spPr>
        <p:txBody>
          <a:bodyPr wrap="square" rtlCol="0">
            <a:spAutoFit/>
          </a:body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overcoming</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851815" y="1387670"/>
            <a:ext cx="4199471" cy="1700127"/>
          </a:xfrm>
          <a:prstGeom prst="rect">
            <a:avLst/>
          </a:prstGeom>
          <a:noFill/>
        </p:spPr>
        <p:txBody>
          <a:bodyPr wrap="none" lIns="91440" tIns="45720" rIns="91440" bIns="45720">
            <a:prstTxWarp prst="textPlain">
              <a:avLst/>
            </a:prstTxWarp>
            <a:spAutoFit/>
          </a:bodyPr>
          <a:lstStyle/>
          <a:p>
            <a:pPr algn="ctr"/>
            <a:r>
              <a:rPr lang="en-US" sz="5400" b="1" cap="none" spc="0" dirty="0" smtClean="0">
                <a:ln w="12700">
                  <a:noFill/>
                  <a:prstDash val="solid"/>
                </a:ln>
                <a:solidFill>
                  <a:srgbClr val="4F81BD"/>
                </a:solidFill>
                <a:effectLst>
                  <a:outerShdw blurRad="41275" dist="20320" dir="1800000" algn="tl" rotWithShape="0">
                    <a:srgbClr val="000000">
                      <a:alpha val="40000"/>
                    </a:srgbClr>
                  </a:outerShdw>
                </a:effectLst>
              </a:rPr>
              <a:t>FEAR</a:t>
            </a:r>
            <a:endParaRPr lang="en-US" sz="5400" b="1" cap="none" spc="0" dirty="0">
              <a:ln w="12700">
                <a:noFill/>
                <a:prstDash val="solid"/>
              </a:ln>
              <a:solidFill>
                <a:srgbClr val="4F81BD"/>
              </a:solidFill>
              <a:effectLst>
                <a:outerShdw blurRad="41275" dist="20320" dir="1800000" algn="tl" rotWithShape="0">
                  <a:srgbClr val="000000">
                    <a:alpha val="40000"/>
                  </a:srgbClr>
                </a:outerShdw>
              </a:effectLst>
            </a:endParaRPr>
          </a:p>
        </p:txBody>
      </p:sp>
      <p:sp>
        <p:nvSpPr>
          <p:cNvPr id="7" name="TextBox 6"/>
          <p:cNvSpPr txBox="1"/>
          <p:nvPr/>
        </p:nvSpPr>
        <p:spPr>
          <a:xfrm>
            <a:off x="841828" y="4838988"/>
            <a:ext cx="4227286" cy="584776"/>
          </a:xfrm>
          <a:prstGeom prst="rect">
            <a:avLst/>
          </a:prstGeom>
          <a:noFill/>
        </p:spPr>
        <p:txBody>
          <a:bodyPr wrap="square" rtlCol="0">
            <a:spAutoFit/>
          </a:bodyPr>
          <a:lstStyle/>
          <a:p>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m</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ost common concerns</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ight Arrow 7"/>
          <p:cNvSpPr/>
          <p:nvPr/>
        </p:nvSpPr>
        <p:spPr>
          <a:xfrm>
            <a:off x="5032828" y="4838988"/>
            <a:ext cx="707749" cy="584776"/>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25555" y="3144671"/>
            <a:ext cx="4540608" cy="523220"/>
          </a:xfrm>
          <a:prstGeom prst="rect">
            <a:avLst/>
          </a:prstGeom>
          <a:solidFill>
            <a:schemeClr val="bg1"/>
          </a:solidFill>
        </p:spPr>
        <p:txBody>
          <a:bodyPr wrap="square" rtlCol="0">
            <a:spAutoFit/>
          </a:bodyPr>
          <a:lstStyle/>
          <a:p>
            <a:pPr algn="r"/>
            <a:r>
              <a:rPr lang="en-US" sz="2800" dirty="0" smtClean="0">
                <a:ln w="18415" cmpd="sng">
                  <a:solidFill>
                    <a:schemeClr val="tx2">
                      <a:lumMod val="50000"/>
                    </a:schemeClr>
                  </a:solidFill>
                  <a:prstDash val="solid"/>
                </a:ln>
                <a:solidFill>
                  <a:schemeClr val="tx2">
                    <a:lumMod val="50000"/>
                  </a:schemeClr>
                </a:solidFill>
                <a:effectLst>
                  <a:outerShdw blurRad="63500" dir="3600000" algn="tl" rotWithShape="0">
                    <a:srgbClr val="000000">
                      <a:alpha val="70000"/>
                    </a:srgbClr>
                  </a:outerShdw>
                </a:effectLst>
              </a:rPr>
              <a:t>About the  PRAYER PROCESS</a:t>
            </a:r>
            <a:endParaRPr lang="en-US" sz="2800" dirty="0">
              <a:ln w="18415" cmpd="sng">
                <a:solidFill>
                  <a:schemeClr val="tx2">
                    <a:lumMod val="50000"/>
                  </a:schemeClr>
                </a:solidFill>
                <a:prstDash val="solid"/>
              </a:ln>
              <a:solidFill>
                <a:schemeClr val="tx2">
                  <a:lumMod val="50000"/>
                </a:schemeClr>
              </a:solidFill>
              <a:effectLst>
                <a:outerShdw blurRad="63500" dir="3600000" algn="tl" rotWithShape="0">
                  <a:srgbClr val="000000">
                    <a:alpha val="70000"/>
                  </a:srgbClr>
                </a:outerShdw>
              </a:effectLst>
            </a:endParaRPr>
          </a:p>
        </p:txBody>
      </p:sp>
      <p:pic>
        <p:nvPicPr>
          <p:cNvPr id="2" name="Slide #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0656" y="5754915"/>
            <a:ext cx="812800" cy="812800"/>
          </a:xfrm>
          <a:prstGeom prst="rect">
            <a:avLst/>
          </a:prstGeom>
        </p:spPr>
      </p:pic>
    </p:spTree>
    <p:extLst>
      <p:ext uri="{BB962C8B-B14F-4D97-AF65-F5344CB8AC3E}">
        <p14:creationId xmlns:p14="http://schemas.microsoft.com/office/powerpoint/2010/main" val="1488841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0"/>
                                  </p:iterate>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8" presetClass="emph" presetSubtype="0" fill="hold" nodeType="clickEffect">
                                  <p:stCondLst>
                                    <p:cond delay="0"/>
                                  </p:stCondLst>
                                  <p:iterate type="lt">
                                    <p:tmPct val="10000"/>
                                  </p:iterate>
                                  <p:childTnLst>
                                    <p:animClr clrSpc="rgb" dir="cw">
                                      <p:cBhvr override="childStyle">
                                        <p:cTn id="30" dur="500" fill="hold"/>
                                        <p:tgtEl>
                                          <p:spTgt spid="4">
                                            <p:txEl>
                                              <p:pRg st="10" end="10"/>
                                            </p:txEl>
                                          </p:spTgt>
                                        </p:tgtEl>
                                        <p:attrNameLst>
                                          <p:attrName>style.color</p:attrName>
                                        </p:attrNameLst>
                                      </p:cBhvr>
                                      <p:to>
                                        <a:srgbClr val="C02D0B"/>
                                      </p:to>
                                    </p:animClr>
                                    <p:animClr clrSpc="rgb" dir="cw">
                                      <p:cBhvr>
                                        <p:cTn id="31" dur="500" fill="hold"/>
                                        <p:tgtEl>
                                          <p:spTgt spid="4">
                                            <p:txEl>
                                              <p:pRg st="10" end="10"/>
                                            </p:txEl>
                                          </p:spTgt>
                                        </p:tgtEl>
                                        <p:attrNameLst>
                                          <p:attrName>fillcolor</p:attrName>
                                        </p:attrNameLst>
                                      </p:cBhvr>
                                      <p:to>
                                        <a:srgbClr val="C02D0B"/>
                                      </p:to>
                                    </p:animClr>
                                    <p:set>
                                      <p:cBhvr>
                                        <p:cTn id="32" dur="500" fill="hold"/>
                                        <p:tgtEl>
                                          <p:spTgt spid="4">
                                            <p:txEl>
                                              <p:pRg st="10" end="10"/>
                                            </p:txEl>
                                          </p:spTgt>
                                        </p:tgtEl>
                                        <p:attrNameLst>
                                          <p:attrName>fill.type</p:attrName>
                                        </p:attrNameLst>
                                      </p:cBhvr>
                                      <p:to>
                                        <p:strVal val="solid"/>
                                      </p:to>
                                    </p:set>
                                    <p:anim to="1.5" calcmode="lin" valueType="num">
                                      <p:cBhvr override="childStyle">
                                        <p:cTn id="33" dur="500" fill="hold"/>
                                        <p:tgtEl>
                                          <p:spTgt spid="4">
                                            <p:txEl>
                                              <p:pRg st="10" end="1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35619" fill="hold"/>
                                        <p:tgtEl>
                                          <p:spTgt spid="2"/>
                                        </p:tgtEl>
                                      </p:cBhvr>
                                    </p:cmd>
                                  </p:childTnLst>
                                </p:cTn>
                              </p:par>
                            </p:childTnLst>
                          </p:cTn>
                        </p:par>
                      </p:childTnLst>
                    </p:cTn>
                  </p:par>
                </p:childTnLst>
              </p:cTn>
              <p:nextCondLst>
                <p:cond evt="onClick" delay="0">
                  <p:tgtEl>
                    <p:spTgt spid="2"/>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43301" y="447299"/>
            <a:ext cx="4542971" cy="523220"/>
          </a:xfrm>
          <a:prstGeom prst="rect">
            <a:avLst/>
          </a:prstGeom>
          <a:noFill/>
        </p:spPr>
        <p:txBody>
          <a:bodyPr wrap="squar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does the Bible say</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Picture 12" descr="angel.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a:xfrm>
            <a:off x="1045030" y="2353718"/>
            <a:ext cx="3037469" cy="1561819"/>
          </a:xfrm>
          <a:prstGeom prst="rect">
            <a:avLst/>
          </a:prstGeom>
        </p:spPr>
      </p:pic>
      <p:sp>
        <p:nvSpPr>
          <p:cNvPr id="3" name="Rectangle 2"/>
          <p:cNvSpPr/>
          <p:nvPr/>
        </p:nvSpPr>
        <p:spPr>
          <a:xfrm>
            <a:off x="5461000" y="-16933"/>
            <a:ext cx="3683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Right Arrow 7"/>
          <p:cNvSpPr/>
          <p:nvPr/>
        </p:nvSpPr>
        <p:spPr>
          <a:xfrm>
            <a:off x="5061861" y="529036"/>
            <a:ext cx="758548" cy="1169552"/>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ngel.jpg"/>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980" b="99005" l="0" r="100000"/>
                    </a14:imgEffect>
                  </a14:imgLayer>
                </a14:imgProps>
              </a:ext>
              <a:ext uri="{28A0092B-C50C-407E-A947-70E740481C1C}">
                <a14:useLocalDpi xmlns:a14="http://schemas.microsoft.com/office/drawing/2010/main"/>
              </a:ext>
            </a:extLst>
          </a:blip>
          <a:srcRect/>
          <a:stretch/>
        </p:blipFill>
        <p:spPr>
          <a:xfrm>
            <a:off x="3480470" y="1437947"/>
            <a:ext cx="2065027" cy="1083854"/>
          </a:xfrm>
          <a:prstGeom prst="rect">
            <a:avLst/>
          </a:prstGeom>
        </p:spPr>
      </p:pic>
      <p:sp>
        <p:nvSpPr>
          <p:cNvPr id="9" name="Rectangle 8"/>
          <p:cNvSpPr/>
          <p:nvPr/>
        </p:nvSpPr>
        <p:spPr>
          <a:xfrm>
            <a:off x="5740578" y="219965"/>
            <a:ext cx="3230740" cy="1169551"/>
          </a:xfrm>
          <a:prstGeom prst="rect">
            <a:avLst/>
          </a:prstGeom>
        </p:spPr>
        <p:txBody>
          <a:bodyPr wrap="square">
            <a:spAutoFit/>
          </a:bodyPr>
          <a:lstStyle/>
          <a:p>
            <a:pPr algn="r"/>
            <a:r>
              <a:rPr lang="en-US" b="1" i="1" dirty="0"/>
              <a:t>But, through prayer, </a:t>
            </a:r>
            <a:endParaRPr lang="en-US" b="1" i="1" dirty="0" smtClean="0"/>
          </a:p>
          <a:p>
            <a:pPr algn="r"/>
            <a:r>
              <a:rPr lang="en-US" b="1" i="1" dirty="0" smtClean="0"/>
              <a:t>the </a:t>
            </a:r>
            <a:r>
              <a:rPr lang="en-US" b="1" i="1" dirty="0"/>
              <a:t>enemy is defeated </a:t>
            </a:r>
            <a:endParaRPr lang="en-US" b="1" i="1" dirty="0" smtClean="0"/>
          </a:p>
          <a:p>
            <a:pPr algn="r"/>
            <a:r>
              <a:rPr lang="en-US" b="1" i="1" dirty="0" smtClean="0"/>
              <a:t>and </a:t>
            </a:r>
            <a:r>
              <a:rPr lang="en-US" b="1" i="1" dirty="0"/>
              <a:t>lives </a:t>
            </a:r>
            <a:r>
              <a:rPr lang="en-US" b="1" i="1" dirty="0" smtClean="0"/>
              <a:t>will </a:t>
            </a:r>
            <a:r>
              <a:rPr lang="en-US" b="1" i="1" dirty="0"/>
              <a:t>be changed. </a:t>
            </a:r>
            <a:endParaRPr lang="en-US" b="1" i="1" dirty="0" smtClean="0"/>
          </a:p>
          <a:p>
            <a:pPr algn="r"/>
            <a:r>
              <a:rPr lang="en-US" sz="1600" dirty="0" smtClean="0"/>
              <a:t>Eph</a:t>
            </a:r>
            <a:r>
              <a:rPr lang="en-US" sz="1600" dirty="0"/>
              <a:t>. 6:10-18</a:t>
            </a:r>
          </a:p>
        </p:txBody>
      </p:sp>
      <p:sp>
        <p:nvSpPr>
          <p:cNvPr id="11" name="Rectangle 10"/>
          <p:cNvSpPr/>
          <p:nvPr/>
        </p:nvSpPr>
        <p:spPr>
          <a:xfrm>
            <a:off x="5740576" y="1389308"/>
            <a:ext cx="3230741" cy="1169551"/>
          </a:xfrm>
          <a:prstGeom prst="rect">
            <a:avLst/>
          </a:prstGeom>
        </p:spPr>
        <p:txBody>
          <a:bodyPr wrap="square">
            <a:spAutoFit/>
          </a:bodyPr>
          <a:lstStyle/>
          <a:p>
            <a:pPr algn="r"/>
            <a:r>
              <a:rPr lang="en-US" dirty="0"/>
              <a:t> </a:t>
            </a:r>
            <a:r>
              <a:rPr lang="en-US" b="1" i="1" dirty="0" smtClean="0"/>
              <a:t>Ask</a:t>
            </a:r>
            <a:r>
              <a:rPr lang="en-US" b="1" i="1" dirty="0"/>
              <a:t>, and it will be given to </a:t>
            </a:r>
            <a:r>
              <a:rPr lang="en-US" b="1" i="1" dirty="0" smtClean="0"/>
              <a:t>you; </a:t>
            </a:r>
            <a:r>
              <a:rPr lang="en-US" b="1" i="1" dirty="0"/>
              <a:t>seek, and you will find; </a:t>
            </a:r>
            <a:r>
              <a:rPr lang="en-US" b="1" i="1" dirty="0" smtClean="0"/>
              <a:t>knock</a:t>
            </a:r>
            <a:r>
              <a:rPr lang="en-US" b="1" i="1" dirty="0"/>
              <a:t>, and it will be opened to you</a:t>
            </a:r>
            <a:r>
              <a:rPr lang="en-US" b="1" i="1" dirty="0" smtClean="0"/>
              <a:t>.</a:t>
            </a:r>
          </a:p>
          <a:p>
            <a:pPr algn="r"/>
            <a:r>
              <a:rPr lang="en-US" sz="1600" dirty="0"/>
              <a:t>Matthew 7:7 </a:t>
            </a:r>
          </a:p>
        </p:txBody>
      </p:sp>
      <p:sp>
        <p:nvSpPr>
          <p:cNvPr id="12" name="Rectangle 11"/>
          <p:cNvSpPr/>
          <p:nvPr/>
        </p:nvSpPr>
        <p:spPr>
          <a:xfrm>
            <a:off x="5740576" y="2635542"/>
            <a:ext cx="3230741" cy="892552"/>
          </a:xfrm>
          <a:prstGeom prst="rect">
            <a:avLst/>
          </a:prstGeom>
        </p:spPr>
        <p:txBody>
          <a:bodyPr wrap="square">
            <a:spAutoFit/>
          </a:bodyPr>
          <a:lstStyle/>
          <a:p>
            <a:pPr algn="r"/>
            <a:r>
              <a:rPr lang="en-US" b="1" i="1" dirty="0" smtClean="0"/>
              <a:t>If ye shall </a:t>
            </a:r>
            <a:r>
              <a:rPr lang="en-US" b="1" i="1" dirty="0"/>
              <a:t>ask </a:t>
            </a:r>
            <a:r>
              <a:rPr lang="en-US" b="1" i="1" dirty="0" smtClean="0"/>
              <a:t>anything </a:t>
            </a:r>
            <a:r>
              <a:rPr lang="en-US" b="1" i="1" dirty="0"/>
              <a:t>in my name, I will do </a:t>
            </a:r>
            <a:r>
              <a:rPr lang="en-US" b="1" i="1" dirty="0" smtClean="0"/>
              <a:t>it.</a:t>
            </a:r>
          </a:p>
          <a:p>
            <a:pPr algn="r"/>
            <a:r>
              <a:rPr lang="en-US" sz="1600" dirty="0"/>
              <a:t>John 14</a:t>
            </a:r>
            <a:r>
              <a:rPr lang="en-US" sz="1600" dirty="0" smtClean="0"/>
              <a:t>:14</a:t>
            </a:r>
            <a:r>
              <a:rPr lang="en-US" sz="1600" dirty="0"/>
              <a:t> </a:t>
            </a:r>
          </a:p>
        </p:txBody>
      </p:sp>
      <p:sp>
        <p:nvSpPr>
          <p:cNvPr id="15" name="Rectangle 14"/>
          <p:cNvSpPr/>
          <p:nvPr/>
        </p:nvSpPr>
        <p:spPr>
          <a:xfrm>
            <a:off x="5740576" y="4432477"/>
            <a:ext cx="3230741" cy="1446550"/>
          </a:xfrm>
          <a:prstGeom prst="rect">
            <a:avLst/>
          </a:prstGeom>
        </p:spPr>
        <p:txBody>
          <a:bodyPr wrap="square">
            <a:spAutoFit/>
          </a:bodyPr>
          <a:lstStyle/>
          <a:p>
            <a:pPr algn="r"/>
            <a:r>
              <a:rPr lang="en-US" b="1" i="1" dirty="0" smtClean="0"/>
              <a:t>Therefore </a:t>
            </a:r>
            <a:r>
              <a:rPr lang="en-US" b="1" i="1" dirty="0"/>
              <a:t>I tell you, whatever you ask in prayer, believe </a:t>
            </a:r>
            <a:endParaRPr lang="en-US" b="1" i="1" dirty="0" smtClean="0"/>
          </a:p>
          <a:p>
            <a:pPr algn="r"/>
            <a:r>
              <a:rPr lang="en-US" b="1" i="1" dirty="0" smtClean="0"/>
              <a:t>that </a:t>
            </a:r>
            <a:r>
              <a:rPr lang="en-US" b="1" i="1" dirty="0"/>
              <a:t>you have received it</a:t>
            </a:r>
            <a:r>
              <a:rPr lang="en-US" b="1" i="1" dirty="0" smtClean="0"/>
              <a:t>,</a:t>
            </a:r>
          </a:p>
          <a:p>
            <a:pPr algn="r"/>
            <a:r>
              <a:rPr lang="en-US" b="1" i="1" dirty="0" smtClean="0"/>
              <a:t> </a:t>
            </a:r>
            <a:r>
              <a:rPr lang="en-US" b="1" i="1" dirty="0"/>
              <a:t>and it will be yours</a:t>
            </a:r>
            <a:r>
              <a:rPr lang="en-US" b="1" i="1" dirty="0" smtClean="0"/>
              <a:t>.</a:t>
            </a:r>
          </a:p>
          <a:p>
            <a:pPr algn="r"/>
            <a:r>
              <a:rPr lang="en-US" sz="1600" dirty="0"/>
              <a:t>Mark 11:24  </a:t>
            </a:r>
          </a:p>
        </p:txBody>
      </p:sp>
      <p:sp>
        <p:nvSpPr>
          <p:cNvPr id="16" name="Rectangle 15"/>
          <p:cNvSpPr/>
          <p:nvPr/>
        </p:nvSpPr>
        <p:spPr>
          <a:xfrm>
            <a:off x="562427" y="3897704"/>
            <a:ext cx="4572000" cy="1854354"/>
          </a:xfrm>
          <a:prstGeom prst="rect">
            <a:avLst/>
          </a:prstGeom>
        </p:spPr>
        <p:txBody>
          <a:bodyPr>
            <a:spAutoFit/>
          </a:bodyPr>
          <a:lstStyle/>
          <a:p>
            <a:pPr algn="ctr"/>
            <a:r>
              <a:rPr lang="en-US" sz="2800" dirty="0">
                <a:solidFill>
                  <a:schemeClr val="bg1"/>
                </a:solidFill>
              </a:rPr>
              <a:t>For where two or three gather in my name, </a:t>
            </a:r>
            <a:endParaRPr lang="en-US" sz="2800" dirty="0" smtClean="0">
              <a:solidFill>
                <a:schemeClr val="bg1"/>
              </a:solidFill>
            </a:endParaRPr>
          </a:p>
          <a:p>
            <a:pPr algn="ctr"/>
            <a:r>
              <a:rPr lang="en-US" sz="3600" dirty="0" smtClean="0">
                <a:solidFill>
                  <a:srgbClr val="FFD539"/>
                </a:solidFill>
              </a:rPr>
              <a:t>there </a:t>
            </a:r>
            <a:r>
              <a:rPr lang="en-US" sz="3600" dirty="0">
                <a:solidFill>
                  <a:srgbClr val="FFD539"/>
                </a:solidFill>
              </a:rPr>
              <a:t>am I with them</a:t>
            </a:r>
            <a:r>
              <a:rPr lang="en-US" sz="3600" dirty="0" smtClean="0">
                <a:solidFill>
                  <a:srgbClr val="FFD539"/>
                </a:solidFill>
              </a:rPr>
              <a:t>. </a:t>
            </a:r>
            <a:r>
              <a:rPr lang="en-US" sz="2800" dirty="0" smtClean="0">
                <a:solidFill>
                  <a:srgbClr val="FFD539"/>
                </a:solidFill>
              </a:rPr>
              <a:t> </a:t>
            </a:r>
          </a:p>
          <a:p>
            <a:endParaRPr lang="en-US" sz="650" dirty="0" smtClean="0">
              <a:solidFill>
                <a:srgbClr val="FFFFFF"/>
              </a:solidFill>
            </a:endParaRPr>
          </a:p>
          <a:p>
            <a:pPr algn="r"/>
            <a:r>
              <a:rPr lang="en-US" sz="1600" dirty="0" smtClean="0">
                <a:solidFill>
                  <a:srgbClr val="FFFFFF"/>
                </a:solidFill>
              </a:rPr>
              <a:t>Matthew 18:20</a:t>
            </a:r>
            <a:endParaRPr lang="en-US" sz="1600" dirty="0">
              <a:solidFill>
                <a:srgbClr val="FFFFFF"/>
              </a:solidFill>
            </a:endParaRPr>
          </a:p>
        </p:txBody>
      </p:sp>
      <p:sp>
        <p:nvSpPr>
          <p:cNvPr id="18" name="Rectangle 17"/>
          <p:cNvSpPr/>
          <p:nvPr/>
        </p:nvSpPr>
        <p:spPr>
          <a:xfrm>
            <a:off x="5740576" y="3689442"/>
            <a:ext cx="3230741" cy="615553"/>
          </a:xfrm>
          <a:prstGeom prst="rect">
            <a:avLst/>
          </a:prstGeom>
        </p:spPr>
        <p:txBody>
          <a:bodyPr wrap="square">
            <a:spAutoFit/>
          </a:bodyPr>
          <a:lstStyle/>
          <a:p>
            <a:pPr algn="r"/>
            <a:r>
              <a:rPr lang="en-US" dirty="0"/>
              <a:t> </a:t>
            </a:r>
            <a:r>
              <a:rPr lang="en-US" b="1" i="1" dirty="0" smtClean="0"/>
              <a:t>Pray without ceasing.</a:t>
            </a:r>
          </a:p>
          <a:p>
            <a:pPr algn="r"/>
            <a:r>
              <a:rPr lang="en-US" sz="1600" dirty="0" smtClean="0"/>
              <a:t>1 Thessalonians 5:17</a:t>
            </a:r>
            <a:r>
              <a:rPr lang="en-US" sz="1600" dirty="0"/>
              <a:t> </a:t>
            </a:r>
          </a:p>
        </p:txBody>
      </p:sp>
      <p:sp>
        <p:nvSpPr>
          <p:cNvPr id="17" name="TextBox 16"/>
          <p:cNvSpPr txBox="1"/>
          <p:nvPr/>
        </p:nvSpPr>
        <p:spPr>
          <a:xfrm>
            <a:off x="1198901" y="713846"/>
            <a:ext cx="3862960" cy="707886"/>
          </a:xfrm>
          <a:prstGeom prst="rect">
            <a:avLst/>
          </a:prstGeom>
          <a:noFill/>
        </p:spPr>
        <p:txBody>
          <a:bodyPr wrap="square" rtlCol="0">
            <a:spAutoFit/>
          </a:bodyPr>
          <a:lstStyle/>
          <a:p>
            <a:pPr algn="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a</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bout PRAYER?</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Rectangle 1"/>
          <p:cNvSpPr/>
          <p:nvPr/>
        </p:nvSpPr>
        <p:spPr>
          <a:xfrm>
            <a:off x="0" y="6145519"/>
            <a:ext cx="9196637" cy="707886"/>
          </a:xfrm>
          <a:prstGeom prst="rect">
            <a:avLst/>
          </a:prstGeom>
          <a:solidFill>
            <a:schemeClr val="bg1"/>
          </a:solidFill>
        </p:spPr>
        <p:txBody>
          <a:bodyPr wrap="square" lIns="91440" tIns="45720" rIns="91440" bIns="45720">
            <a:spAutoFit/>
          </a:bodyPr>
          <a:lstStyle/>
          <a:p>
            <a:pPr algn="ctr"/>
            <a:r>
              <a:rPr lang="en-US" sz="4000" b="1" i="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B</a:t>
            </a:r>
            <a:r>
              <a:rPr lang="en-US" sz="4000" b="1" i="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elieve in t</a:t>
            </a:r>
            <a:r>
              <a:rPr lang="en-US" sz="4000" b="1" i="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he power of prayer.</a:t>
            </a:r>
            <a:endParaRPr lang="en-US" sz="4000" b="1" i="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pic>
        <p:nvPicPr>
          <p:cNvPr id="4" name="Slide #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8663" y="5318007"/>
            <a:ext cx="812800" cy="812800"/>
          </a:xfrm>
          <a:prstGeom prst="rect">
            <a:avLst/>
          </a:prstGeom>
        </p:spPr>
      </p:pic>
    </p:spTree>
    <p:extLst>
      <p:ext uri="{BB962C8B-B14F-4D97-AF65-F5344CB8AC3E}">
        <p14:creationId xmlns:p14="http://schemas.microsoft.com/office/powerpoint/2010/main" val="2300686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24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75831"/>
            <a:ext cx="7068015" cy="838200"/>
          </a:xfrm>
        </p:spPr>
        <p:txBody>
          <a:bodyPr/>
          <a:lstStyle/>
          <a:p>
            <a:r>
              <a:rPr lang="en-US" dirty="0" smtClean="0"/>
              <a:t>% of Prayer Requests by Category</a:t>
            </a:r>
            <a:endParaRPr lang="en-US" dirty="0"/>
          </a:p>
        </p:txBody>
      </p:sp>
      <p:sp>
        <p:nvSpPr>
          <p:cNvPr id="18" name="TextBox 17"/>
          <p:cNvSpPr txBox="1"/>
          <p:nvPr/>
        </p:nvSpPr>
        <p:spPr>
          <a:xfrm>
            <a:off x="4772" y="2721388"/>
            <a:ext cx="4211717" cy="400110"/>
          </a:xfrm>
          <a:prstGeom prst="rect">
            <a:avLst/>
          </a:prstGeom>
          <a:noFill/>
          <a:ln w="76200" cmpd="sng">
            <a:noFill/>
          </a:ln>
        </p:spPr>
        <p:txBody>
          <a:bodyPr wrap="square" rtlCol="0">
            <a:spAutoFit/>
          </a:bodyPr>
          <a:lstStyle/>
          <a:p>
            <a:pPr algn="ctr"/>
            <a:r>
              <a:rPr lang="en-US" sz="2000" dirty="0" smtClean="0"/>
              <a:t>General Request(s)</a:t>
            </a:r>
            <a:endParaRPr lang="en-US" dirty="0"/>
          </a:p>
        </p:txBody>
      </p:sp>
      <p:sp>
        <p:nvSpPr>
          <p:cNvPr id="19" name="TextBox 18"/>
          <p:cNvSpPr txBox="1"/>
          <p:nvPr/>
        </p:nvSpPr>
        <p:spPr>
          <a:xfrm>
            <a:off x="5203702" y="1358065"/>
            <a:ext cx="3587449" cy="1508105"/>
          </a:xfrm>
          <a:prstGeom prst="rect">
            <a:avLst/>
          </a:prstGeom>
          <a:noFill/>
          <a:ln w="76200" cmpd="sng">
            <a:noFill/>
          </a:ln>
        </p:spPr>
        <p:txBody>
          <a:bodyPr wrap="square" rtlCol="0">
            <a:spAutoFit/>
          </a:bodyPr>
          <a:lstStyle/>
          <a:p>
            <a:r>
              <a:rPr lang="en-US" sz="2000" b="1" dirty="0" smtClean="0"/>
              <a:t>Use traditional prayer process. </a:t>
            </a:r>
          </a:p>
          <a:p>
            <a:endParaRPr lang="en-US" dirty="0" smtClean="0"/>
          </a:p>
          <a:p>
            <a:r>
              <a:rPr lang="en-US" dirty="0" smtClean="0"/>
              <a:t>Examples include: fitness, marriage, healthy pregnancy, safety of family, etc.</a:t>
            </a:r>
            <a:endParaRPr lang="en-US" dirty="0"/>
          </a:p>
        </p:txBody>
      </p:sp>
      <p:sp>
        <p:nvSpPr>
          <p:cNvPr id="5" name="Left Brace 4"/>
          <p:cNvSpPr/>
          <p:nvPr/>
        </p:nvSpPr>
        <p:spPr>
          <a:xfrm rot="5400000" flipV="1">
            <a:off x="4159560" y="-471964"/>
            <a:ext cx="853030" cy="8410153"/>
          </a:xfrm>
          <a:prstGeom prst="leftBrace">
            <a:avLst>
              <a:gd name="adj1" fmla="val 8333"/>
              <a:gd name="adj2" fmla="val 16937"/>
            </a:avLst>
          </a:prstGeom>
          <a:ln w="571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2" name="Picture 2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383597" y="4220130"/>
            <a:ext cx="1101221" cy="1101221"/>
          </a:xfrm>
          <a:prstGeom prst="rect">
            <a:avLst/>
          </a:prstGeom>
        </p:spPr>
      </p:pic>
      <p:pic>
        <p:nvPicPr>
          <p:cNvPr id="29" name="Picture 28"/>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146102" y="4220130"/>
            <a:ext cx="1189013" cy="1189013"/>
          </a:xfrm>
          <a:prstGeom prst="rect">
            <a:avLst/>
          </a:prstGeom>
        </p:spPr>
      </p:pic>
      <p:pic>
        <p:nvPicPr>
          <p:cNvPr id="30" name="Picture 29"/>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702672" y="4220131"/>
            <a:ext cx="1088479" cy="1088479"/>
          </a:xfrm>
          <a:prstGeom prst="rect">
            <a:avLst/>
          </a:prstGeom>
        </p:spPr>
      </p:pic>
      <p:sp>
        <p:nvSpPr>
          <p:cNvPr id="31" name="TextBox 30"/>
          <p:cNvSpPr txBox="1"/>
          <p:nvPr/>
        </p:nvSpPr>
        <p:spPr>
          <a:xfrm>
            <a:off x="2240646" y="5464750"/>
            <a:ext cx="1393961" cy="646331"/>
          </a:xfrm>
          <a:prstGeom prst="rect">
            <a:avLst/>
          </a:prstGeom>
          <a:noFill/>
        </p:spPr>
        <p:txBody>
          <a:bodyPr wrap="square" rtlCol="0">
            <a:spAutoFit/>
          </a:bodyPr>
          <a:lstStyle/>
          <a:p>
            <a:pPr algn="ctr"/>
            <a:r>
              <a:rPr lang="en-US" dirty="0" smtClean="0">
                <a:solidFill>
                  <a:schemeClr val="bg1">
                    <a:lumMod val="50000"/>
                  </a:schemeClr>
                </a:solidFill>
              </a:rPr>
              <a:t>Successful marriage</a:t>
            </a:r>
            <a:endParaRPr lang="en-US" dirty="0">
              <a:solidFill>
                <a:schemeClr val="bg1">
                  <a:lumMod val="50000"/>
                </a:schemeClr>
              </a:solidFill>
            </a:endParaRPr>
          </a:p>
        </p:txBody>
      </p:sp>
      <p:sp>
        <p:nvSpPr>
          <p:cNvPr id="32" name="TextBox 31"/>
          <p:cNvSpPr txBox="1"/>
          <p:nvPr/>
        </p:nvSpPr>
        <p:spPr>
          <a:xfrm>
            <a:off x="3926796" y="5464750"/>
            <a:ext cx="1579997" cy="646331"/>
          </a:xfrm>
          <a:prstGeom prst="rect">
            <a:avLst/>
          </a:prstGeom>
          <a:noFill/>
        </p:spPr>
        <p:txBody>
          <a:bodyPr wrap="square" rtlCol="0">
            <a:spAutoFit/>
          </a:bodyPr>
          <a:lstStyle/>
          <a:p>
            <a:pPr algn="ctr"/>
            <a:r>
              <a:rPr lang="en-US" dirty="0" smtClean="0">
                <a:solidFill>
                  <a:schemeClr val="bg1">
                    <a:lumMod val="50000"/>
                  </a:schemeClr>
                </a:solidFill>
              </a:rPr>
              <a:t>Being a </a:t>
            </a:r>
            <a:r>
              <a:rPr lang="en-US" dirty="0">
                <a:solidFill>
                  <a:schemeClr val="bg1">
                    <a:lumMod val="50000"/>
                  </a:schemeClr>
                </a:solidFill>
              </a:rPr>
              <a:t>g</a:t>
            </a:r>
            <a:r>
              <a:rPr lang="en-US" dirty="0" smtClean="0">
                <a:solidFill>
                  <a:schemeClr val="bg1">
                    <a:lumMod val="50000"/>
                  </a:schemeClr>
                </a:solidFill>
              </a:rPr>
              <a:t>ood </a:t>
            </a:r>
            <a:r>
              <a:rPr lang="en-US" dirty="0">
                <a:solidFill>
                  <a:schemeClr val="bg1">
                    <a:lumMod val="50000"/>
                  </a:schemeClr>
                </a:solidFill>
              </a:rPr>
              <a:t>p</a:t>
            </a:r>
            <a:r>
              <a:rPr lang="en-US" dirty="0" smtClean="0">
                <a:solidFill>
                  <a:schemeClr val="bg1">
                    <a:lumMod val="50000"/>
                  </a:schemeClr>
                </a:solidFill>
              </a:rPr>
              <a:t>arent</a:t>
            </a:r>
            <a:endParaRPr lang="en-US" dirty="0">
              <a:solidFill>
                <a:schemeClr val="bg1">
                  <a:lumMod val="50000"/>
                </a:schemeClr>
              </a:solidFill>
            </a:endParaRPr>
          </a:p>
        </p:txBody>
      </p:sp>
      <p:sp>
        <p:nvSpPr>
          <p:cNvPr id="33" name="TextBox 32"/>
          <p:cNvSpPr txBox="1"/>
          <p:nvPr/>
        </p:nvSpPr>
        <p:spPr>
          <a:xfrm>
            <a:off x="5731007" y="5464750"/>
            <a:ext cx="1590771" cy="646331"/>
          </a:xfrm>
          <a:prstGeom prst="rect">
            <a:avLst/>
          </a:prstGeom>
          <a:noFill/>
        </p:spPr>
        <p:txBody>
          <a:bodyPr wrap="square" rtlCol="0">
            <a:spAutoFit/>
          </a:bodyPr>
          <a:lstStyle/>
          <a:p>
            <a:pPr algn="ctr"/>
            <a:r>
              <a:rPr lang="en-US" dirty="0" smtClean="0">
                <a:solidFill>
                  <a:schemeClr val="bg1">
                    <a:lumMod val="50000"/>
                  </a:schemeClr>
                </a:solidFill>
              </a:rPr>
              <a:t>Help for others they know</a:t>
            </a:r>
            <a:endParaRPr lang="en-US" dirty="0">
              <a:solidFill>
                <a:schemeClr val="bg1">
                  <a:lumMod val="50000"/>
                </a:schemeClr>
              </a:solidFill>
            </a:endParaRPr>
          </a:p>
        </p:txBody>
      </p:sp>
      <p:sp>
        <p:nvSpPr>
          <p:cNvPr id="34" name="TextBox 33"/>
          <p:cNvSpPr txBox="1"/>
          <p:nvPr/>
        </p:nvSpPr>
        <p:spPr>
          <a:xfrm>
            <a:off x="7506659" y="5464750"/>
            <a:ext cx="1393961" cy="646331"/>
          </a:xfrm>
          <a:prstGeom prst="rect">
            <a:avLst/>
          </a:prstGeom>
          <a:noFill/>
        </p:spPr>
        <p:txBody>
          <a:bodyPr wrap="square" rtlCol="0">
            <a:spAutoFit/>
          </a:bodyPr>
          <a:lstStyle/>
          <a:p>
            <a:pPr algn="ctr"/>
            <a:r>
              <a:rPr lang="en-US" dirty="0" smtClean="0">
                <a:solidFill>
                  <a:schemeClr val="bg1">
                    <a:lumMod val="50000"/>
                  </a:schemeClr>
                </a:solidFill>
              </a:rPr>
              <a:t>Elderly parent(s)</a:t>
            </a:r>
            <a:endParaRPr lang="en-US" dirty="0">
              <a:solidFill>
                <a:schemeClr val="bg1">
                  <a:lumMod val="50000"/>
                </a:schemeClr>
              </a:solidFill>
            </a:endParaRPr>
          </a:p>
        </p:txBody>
      </p:sp>
      <p:pic>
        <p:nvPicPr>
          <p:cNvPr id="35" name="Picture 34"/>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57501" y="4220130"/>
            <a:ext cx="1001992" cy="1001992"/>
          </a:xfrm>
          <a:prstGeom prst="rect">
            <a:avLst/>
          </a:prstGeom>
        </p:spPr>
      </p:pic>
      <p:sp>
        <p:nvSpPr>
          <p:cNvPr id="3" name="Rectangle 2"/>
          <p:cNvSpPr/>
          <p:nvPr/>
        </p:nvSpPr>
        <p:spPr>
          <a:xfrm>
            <a:off x="380998" y="1327048"/>
            <a:ext cx="3983339" cy="1262123"/>
          </a:xfrm>
          <a:prstGeom prst="rect">
            <a:avLst/>
          </a:prstGeom>
          <a:noFill/>
        </p:spPr>
        <p:txBody>
          <a:bodyPr wrap="square" lIns="91440" tIns="45720" rIns="91440" bIns="45720">
            <a:prstTxWarp prst="textPlain">
              <a:avLst/>
            </a:prstTxWarp>
            <a:spAutoFit/>
          </a:bodyPr>
          <a:lstStyle/>
          <a:p>
            <a:pPr algn="ctr"/>
            <a:r>
              <a:rPr lang="en-US" sz="5400" b="1" cap="none" spc="0" dirty="0" smtClean="0">
                <a:ln w="12700">
                  <a:noFill/>
                  <a:prstDash val="solid"/>
                </a:ln>
                <a:solidFill>
                  <a:srgbClr val="008000"/>
                </a:solidFill>
                <a:effectLst>
                  <a:outerShdw blurRad="41275" dist="20320" dir="1800000" algn="tl" rotWithShape="0">
                    <a:srgbClr val="000000">
                      <a:alpha val="40000"/>
                    </a:srgbClr>
                  </a:outerShdw>
                </a:effectLst>
              </a:rPr>
              <a:t>60-70%</a:t>
            </a:r>
            <a:endParaRPr lang="en-US" sz="5400" b="1" cap="none" spc="0" dirty="0">
              <a:ln w="12700">
                <a:noFill/>
                <a:prstDash val="solid"/>
              </a:ln>
              <a:solidFill>
                <a:srgbClr val="008000"/>
              </a:solidFill>
              <a:effectLst>
                <a:outerShdw blurRad="41275" dist="20320" dir="1800000" algn="tl" rotWithShape="0">
                  <a:srgbClr val="000000">
                    <a:alpha val="40000"/>
                  </a:srgbClr>
                </a:outerShdw>
              </a:effectLst>
            </a:endParaRPr>
          </a:p>
        </p:txBody>
      </p:sp>
      <p:pic>
        <p:nvPicPr>
          <p:cNvPr id="10" name="Picture 9"/>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79704" y="4220130"/>
            <a:ext cx="1163639" cy="1163639"/>
          </a:xfrm>
          <a:prstGeom prst="rect">
            <a:avLst/>
          </a:prstGeom>
        </p:spPr>
      </p:pic>
      <p:sp>
        <p:nvSpPr>
          <p:cNvPr id="36" name="TextBox 35"/>
          <p:cNvSpPr txBox="1"/>
          <p:nvPr/>
        </p:nvSpPr>
        <p:spPr>
          <a:xfrm>
            <a:off x="308068" y="5489337"/>
            <a:ext cx="1640389" cy="369332"/>
          </a:xfrm>
          <a:prstGeom prst="rect">
            <a:avLst/>
          </a:prstGeom>
          <a:noFill/>
        </p:spPr>
        <p:txBody>
          <a:bodyPr wrap="square" rtlCol="0">
            <a:spAutoFit/>
          </a:bodyPr>
          <a:lstStyle/>
          <a:p>
            <a:pPr algn="ctr"/>
            <a:r>
              <a:rPr lang="en-US" dirty="0" smtClean="0">
                <a:solidFill>
                  <a:schemeClr val="bg1">
                    <a:lumMod val="50000"/>
                  </a:schemeClr>
                </a:solidFill>
              </a:rPr>
              <a:t>Health/Fitness</a:t>
            </a:r>
            <a:endParaRPr lang="en-US" dirty="0">
              <a:solidFill>
                <a:schemeClr val="bg1">
                  <a:lumMod val="50000"/>
                </a:schemeClr>
              </a:solidFill>
            </a:endParaRPr>
          </a:p>
        </p:txBody>
      </p:sp>
      <p:pic>
        <p:nvPicPr>
          <p:cNvPr id="4" name="Slide #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8723" y="6045200"/>
            <a:ext cx="812800" cy="812800"/>
          </a:xfrm>
          <a:prstGeom prst="rect">
            <a:avLst/>
          </a:prstGeom>
        </p:spPr>
      </p:pic>
    </p:spTree>
    <p:extLst>
      <p:ext uri="{BB962C8B-B14F-4D97-AF65-F5344CB8AC3E}">
        <p14:creationId xmlns:p14="http://schemas.microsoft.com/office/powerpoint/2010/main" val="14053396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5606</TotalTime>
  <Words>4728</Words>
  <Application>Microsoft Macintosh PowerPoint</Application>
  <PresentationFormat>Letter Paper (8.5x11 in)</PresentationFormat>
  <Paragraphs>378</Paragraphs>
  <Slides>24</Slides>
  <Notes>24</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Apple Chancery</vt:lpstr>
      <vt:lpstr>Calibri</vt:lpstr>
      <vt:lpstr>Georgia</vt:lpstr>
      <vt:lpstr>Gotham-Bold</vt:lpstr>
      <vt:lpstr>Gotham-Book</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of Prayer Requests by Category</vt:lpstr>
      <vt:lpstr>% of Prayer Requests by Category</vt:lpstr>
      <vt:lpstr>% of Prayer Requests by Category</vt:lpstr>
      <vt:lpstr>Overview of Prayer Process</vt:lpstr>
      <vt:lpstr>Part I: Opening Questions</vt:lpstr>
      <vt:lpstr> Part I: Guidelines for Follow-Up Questions</vt:lpstr>
      <vt:lpstr>Part II: Pray Together</vt:lpstr>
      <vt:lpstr>Part III: Provide the ALL IN Booklet</vt:lpstr>
      <vt:lpstr>Part III: The Prayer Card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Sharen King</dc:creator>
  <cp:lastModifiedBy>Nell Sapp</cp:lastModifiedBy>
  <cp:revision>267</cp:revision>
  <cp:lastPrinted>2015-09-09T13:57:51Z</cp:lastPrinted>
  <dcterms:created xsi:type="dcterms:W3CDTF">2015-08-20T20:26:59Z</dcterms:created>
  <dcterms:modified xsi:type="dcterms:W3CDTF">2017-07-24T20:20:32Z</dcterms:modified>
</cp:coreProperties>
</file>