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56" r:id="rId2"/>
    <p:sldId id="261" r:id="rId3"/>
    <p:sldId id="259" r:id="rId4"/>
    <p:sldId id="262" r:id="rId5"/>
    <p:sldId id="305" r:id="rId6"/>
    <p:sldId id="307" r:id="rId7"/>
    <p:sldId id="297" r:id="rId8"/>
    <p:sldId id="298" r:id="rId9"/>
    <p:sldId id="299" r:id="rId10"/>
    <p:sldId id="290" r:id="rId11"/>
    <p:sldId id="291" r:id="rId12"/>
    <p:sldId id="266" r:id="rId13"/>
    <p:sldId id="274" r:id="rId14"/>
    <p:sldId id="277" r:id="rId15"/>
    <p:sldId id="278" r:id="rId16"/>
    <p:sldId id="280" r:id="rId17"/>
    <p:sldId id="281" r:id="rId18"/>
    <p:sldId id="282" r:id="rId19"/>
    <p:sldId id="268" r:id="rId20"/>
    <p:sldId id="269" r:id="rId21"/>
    <p:sldId id="271" r:id="rId22"/>
    <p:sldId id="300" r:id="rId23"/>
    <p:sldId id="301" r:id="rId24"/>
    <p:sldId id="303" r:id="rId25"/>
    <p:sldId id="302" r:id="rId26"/>
    <p:sldId id="279" r:id="rId27"/>
    <p:sldId id="283" r:id="rId28"/>
    <p:sldId id="284" r:id="rId29"/>
    <p:sldId id="285" r:id="rId30"/>
    <p:sldId id="286" r:id="rId31"/>
    <p:sldId id="288" r:id="rId32"/>
    <p:sldId id="292" r:id="rId33"/>
    <p:sldId id="267" r:id="rId34"/>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clrMru>
    <a:srgbClr val="040506"/>
    <a:srgbClr val="FFF129"/>
    <a:srgbClr val="FFD5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451" autoAdjust="0"/>
    <p:restoredTop sz="75179" autoAdjust="0"/>
  </p:normalViewPr>
  <p:slideViewPr>
    <p:cSldViewPr snapToGrid="0" snapToObjects="1">
      <p:cViewPr>
        <p:scale>
          <a:sx n="84" d="100"/>
          <a:sy n="84" d="100"/>
        </p:scale>
        <p:origin x="1504" y="4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4" d="100"/>
          <a:sy n="64" d="100"/>
        </p:scale>
        <p:origin x="-330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FA5D9F-E3B8-8248-AD73-4FCE20FB5993}" type="doc">
      <dgm:prSet loTypeId="urn:microsoft.com/office/officeart/2005/8/layout/venn1" loCatId="" qsTypeId="urn:microsoft.com/office/officeart/2005/8/quickstyle/3D3" qsCatId="3D" csTypeId="urn:microsoft.com/office/officeart/2005/8/colors/accent1_2" csCatId="accent1" phldr="1"/>
      <dgm:spPr/>
    </dgm:pt>
    <dgm:pt modelId="{7BEF75B0-1BDA-694B-B06D-C5626C56C135}">
      <dgm:prSet phldrT="[Text]"/>
      <dgm:spPr>
        <a:solidFill>
          <a:schemeClr val="tx2">
            <a:lumMod val="60000"/>
            <a:lumOff val="40000"/>
            <a:alpha val="50000"/>
          </a:schemeClr>
        </a:solidFill>
      </dgm:spPr>
      <dgm:t>
        <a:bodyPr/>
        <a:lstStyle/>
        <a:p>
          <a:pPr algn="ctr"/>
          <a:r>
            <a:rPr lang="en-US" dirty="0" smtClean="0">
              <a:solidFill>
                <a:schemeClr val="bg1"/>
              </a:solidFill>
            </a:rPr>
            <a:t>Share your thoughts on the prayer process.</a:t>
          </a:r>
          <a:endParaRPr lang="en-US" dirty="0">
            <a:solidFill>
              <a:schemeClr val="bg1"/>
            </a:solidFill>
          </a:endParaRPr>
        </a:p>
      </dgm:t>
    </dgm:pt>
    <dgm:pt modelId="{9CB46F07-96A6-1147-A72B-A331A10B25AA}" type="parTrans" cxnId="{7ACC7732-1BDE-5B46-9A3E-2AD0A5D22402}">
      <dgm:prSet/>
      <dgm:spPr/>
      <dgm:t>
        <a:bodyPr/>
        <a:lstStyle/>
        <a:p>
          <a:pPr algn="ctr"/>
          <a:endParaRPr lang="en-US">
            <a:solidFill>
              <a:schemeClr val="bg1"/>
            </a:solidFill>
          </a:endParaRPr>
        </a:p>
      </dgm:t>
    </dgm:pt>
    <dgm:pt modelId="{CB42F18F-4D47-DA41-917C-EE31BABE453E}" type="sibTrans" cxnId="{7ACC7732-1BDE-5B46-9A3E-2AD0A5D22402}">
      <dgm:prSet/>
      <dgm:spPr/>
      <dgm:t>
        <a:bodyPr/>
        <a:lstStyle/>
        <a:p>
          <a:pPr algn="ctr"/>
          <a:endParaRPr lang="en-US">
            <a:solidFill>
              <a:schemeClr val="bg1"/>
            </a:solidFill>
          </a:endParaRPr>
        </a:p>
      </dgm:t>
    </dgm:pt>
    <dgm:pt modelId="{94DE8C02-171B-D346-A9AE-3DE68386D192}">
      <dgm:prSet phldrT="[Text]"/>
      <dgm:spPr/>
      <dgm:t>
        <a:bodyPr/>
        <a:lstStyle/>
        <a:p>
          <a:pPr algn="ctr"/>
          <a:r>
            <a:rPr lang="en-US" dirty="0" smtClean="0">
              <a:solidFill>
                <a:schemeClr val="bg1"/>
              </a:solidFill>
            </a:rPr>
            <a:t>Describe how you felt as you were praying.</a:t>
          </a:r>
          <a:endParaRPr lang="en-US" dirty="0">
            <a:solidFill>
              <a:schemeClr val="bg1"/>
            </a:solidFill>
          </a:endParaRPr>
        </a:p>
      </dgm:t>
    </dgm:pt>
    <dgm:pt modelId="{3AB9D365-D314-4141-A3DD-E19B2FB70315}" type="parTrans" cxnId="{36D6C364-C000-2F4B-848A-BC8F9B4FDEC3}">
      <dgm:prSet/>
      <dgm:spPr/>
      <dgm:t>
        <a:bodyPr/>
        <a:lstStyle/>
        <a:p>
          <a:pPr algn="ctr"/>
          <a:endParaRPr lang="en-US">
            <a:solidFill>
              <a:schemeClr val="bg1"/>
            </a:solidFill>
          </a:endParaRPr>
        </a:p>
      </dgm:t>
    </dgm:pt>
    <dgm:pt modelId="{BBAA21E4-8B7F-4143-BF85-39517AA1DC8D}" type="sibTrans" cxnId="{36D6C364-C000-2F4B-848A-BC8F9B4FDEC3}">
      <dgm:prSet/>
      <dgm:spPr/>
      <dgm:t>
        <a:bodyPr/>
        <a:lstStyle/>
        <a:p>
          <a:pPr algn="ctr"/>
          <a:endParaRPr lang="en-US">
            <a:solidFill>
              <a:schemeClr val="bg1"/>
            </a:solidFill>
          </a:endParaRPr>
        </a:p>
      </dgm:t>
    </dgm:pt>
    <dgm:pt modelId="{73EDBF47-BDC9-6849-A6A3-2B3561403165}">
      <dgm:prSet phldrT="[Text]"/>
      <dgm:spPr>
        <a:solidFill>
          <a:srgbClr val="558ED5">
            <a:alpha val="50000"/>
          </a:srgbClr>
        </a:solidFill>
      </dgm:spPr>
      <dgm:t>
        <a:bodyPr/>
        <a:lstStyle/>
        <a:p>
          <a:pPr algn="ctr"/>
          <a:r>
            <a:rPr lang="en-US" dirty="0" smtClean="0">
              <a:solidFill>
                <a:schemeClr val="bg1"/>
              </a:solidFill>
            </a:rPr>
            <a:t>Describe how it felt being prayed over.</a:t>
          </a:r>
          <a:endParaRPr lang="en-US" dirty="0">
            <a:solidFill>
              <a:schemeClr val="bg1"/>
            </a:solidFill>
          </a:endParaRPr>
        </a:p>
      </dgm:t>
    </dgm:pt>
    <dgm:pt modelId="{FD4D2350-65C2-E745-805C-254EB1FCDF24}" type="parTrans" cxnId="{84385584-C40E-FA48-9D84-8476A0137BAE}">
      <dgm:prSet/>
      <dgm:spPr/>
      <dgm:t>
        <a:bodyPr/>
        <a:lstStyle/>
        <a:p>
          <a:pPr algn="ctr"/>
          <a:endParaRPr lang="en-US">
            <a:solidFill>
              <a:schemeClr val="bg1"/>
            </a:solidFill>
          </a:endParaRPr>
        </a:p>
      </dgm:t>
    </dgm:pt>
    <dgm:pt modelId="{5E803095-0663-0645-997C-6938F0E4C23A}" type="sibTrans" cxnId="{84385584-C40E-FA48-9D84-8476A0137BAE}">
      <dgm:prSet/>
      <dgm:spPr/>
      <dgm:t>
        <a:bodyPr/>
        <a:lstStyle/>
        <a:p>
          <a:pPr algn="ctr"/>
          <a:endParaRPr lang="en-US">
            <a:solidFill>
              <a:schemeClr val="bg1"/>
            </a:solidFill>
          </a:endParaRPr>
        </a:p>
      </dgm:t>
    </dgm:pt>
    <dgm:pt modelId="{B5B97EE5-0210-0544-919F-052B5A714698}" type="pres">
      <dgm:prSet presAssocID="{53FA5D9F-E3B8-8248-AD73-4FCE20FB5993}" presName="compositeShape" presStyleCnt="0">
        <dgm:presLayoutVars>
          <dgm:chMax val="7"/>
          <dgm:dir/>
          <dgm:resizeHandles val="exact"/>
        </dgm:presLayoutVars>
      </dgm:prSet>
      <dgm:spPr/>
    </dgm:pt>
    <dgm:pt modelId="{8D11B29C-FF1A-1546-B563-05E1E5462CC9}" type="pres">
      <dgm:prSet presAssocID="{7BEF75B0-1BDA-694B-B06D-C5626C56C135}" presName="circ1" presStyleLbl="vennNode1" presStyleIdx="0" presStyleCnt="3"/>
      <dgm:spPr/>
      <dgm:t>
        <a:bodyPr/>
        <a:lstStyle/>
        <a:p>
          <a:endParaRPr lang="en-US"/>
        </a:p>
      </dgm:t>
    </dgm:pt>
    <dgm:pt modelId="{E2C1EECF-3255-7146-B8DD-209912A3CA06}" type="pres">
      <dgm:prSet presAssocID="{7BEF75B0-1BDA-694B-B06D-C5626C56C135}" presName="circ1Tx" presStyleLbl="revTx" presStyleIdx="0" presStyleCnt="0">
        <dgm:presLayoutVars>
          <dgm:chMax val="0"/>
          <dgm:chPref val="0"/>
          <dgm:bulletEnabled val="1"/>
        </dgm:presLayoutVars>
      </dgm:prSet>
      <dgm:spPr/>
      <dgm:t>
        <a:bodyPr/>
        <a:lstStyle/>
        <a:p>
          <a:endParaRPr lang="en-US"/>
        </a:p>
      </dgm:t>
    </dgm:pt>
    <dgm:pt modelId="{DF012585-70CC-8840-B1A3-B07C96338CA8}" type="pres">
      <dgm:prSet presAssocID="{94DE8C02-171B-D346-A9AE-3DE68386D192}" presName="circ2" presStyleLbl="vennNode1" presStyleIdx="1" presStyleCnt="3"/>
      <dgm:spPr/>
      <dgm:t>
        <a:bodyPr/>
        <a:lstStyle/>
        <a:p>
          <a:endParaRPr lang="en-US"/>
        </a:p>
      </dgm:t>
    </dgm:pt>
    <dgm:pt modelId="{60370CCF-2F96-5A46-94F4-06628654E837}" type="pres">
      <dgm:prSet presAssocID="{94DE8C02-171B-D346-A9AE-3DE68386D192}" presName="circ2Tx" presStyleLbl="revTx" presStyleIdx="0" presStyleCnt="0">
        <dgm:presLayoutVars>
          <dgm:chMax val="0"/>
          <dgm:chPref val="0"/>
          <dgm:bulletEnabled val="1"/>
        </dgm:presLayoutVars>
      </dgm:prSet>
      <dgm:spPr/>
      <dgm:t>
        <a:bodyPr/>
        <a:lstStyle/>
        <a:p>
          <a:endParaRPr lang="en-US"/>
        </a:p>
      </dgm:t>
    </dgm:pt>
    <dgm:pt modelId="{19834408-B90F-3146-BB6C-878D1AF5FC08}" type="pres">
      <dgm:prSet presAssocID="{73EDBF47-BDC9-6849-A6A3-2B3561403165}" presName="circ3" presStyleLbl="vennNode1" presStyleIdx="2" presStyleCnt="3"/>
      <dgm:spPr/>
      <dgm:t>
        <a:bodyPr/>
        <a:lstStyle/>
        <a:p>
          <a:endParaRPr lang="en-US"/>
        </a:p>
      </dgm:t>
    </dgm:pt>
    <dgm:pt modelId="{95C6C1C7-5F8D-D546-BE75-FEAD40B6EBD9}" type="pres">
      <dgm:prSet presAssocID="{73EDBF47-BDC9-6849-A6A3-2B3561403165}" presName="circ3Tx" presStyleLbl="revTx" presStyleIdx="0" presStyleCnt="0">
        <dgm:presLayoutVars>
          <dgm:chMax val="0"/>
          <dgm:chPref val="0"/>
          <dgm:bulletEnabled val="1"/>
        </dgm:presLayoutVars>
      </dgm:prSet>
      <dgm:spPr/>
      <dgm:t>
        <a:bodyPr/>
        <a:lstStyle/>
        <a:p>
          <a:endParaRPr lang="en-US"/>
        </a:p>
      </dgm:t>
    </dgm:pt>
  </dgm:ptLst>
  <dgm:cxnLst>
    <dgm:cxn modelId="{84385584-C40E-FA48-9D84-8476A0137BAE}" srcId="{53FA5D9F-E3B8-8248-AD73-4FCE20FB5993}" destId="{73EDBF47-BDC9-6849-A6A3-2B3561403165}" srcOrd="2" destOrd="0" parTransId="{FD4D2350-65C2-E745-805C-254EB1FCDF24}" sibTransId="{5E803095-0663-0645-997C-6938F0E4C23A}"/>
    <dgm:cxn modelId="{7ACC7732-1BDE-5B46-9A3E-2AD0A5D22402}" srcId="{53FA5D9F-E3B8-8248-AD73-4FCE20FB5993}" destId="{7BEF75B0-1BDA-694B-B06D-C5626C56C135}" srcOrd="0" destOrd="0" parTransId="{9CB46F07-96A6-1147-A72B-A331A10B25AA}" sibTransId="{CB42F18F-4D47-DA41-917C-EE31BABE453E}"/>
    <dgm:cxn modelId="{B6C521FB-72D0-524F-8AE9-52C826A533DB}" type="presOf" srcId="{7BEF75B0-1BDA-694B-B06D-C5626C56C135}" destId="{E2C1EECF-3255-7146-B8DD-209912A3CA06}" srcOrd="1" destOrd="0" presId="urn:microsoft.com/office/officeart/2005/8/layout/venn1"/>
    <dgm:cxn modelId="{A5962293-65F9-A44D-A103-49101C4F8CA0}" type="presOf" srcId="{53FA5D9F-E3B8-8248-AD73-4FCE20FB5993}" destId="{B5B97EE5-0210-0544-919F-052B5A714698}" srcOrd="0" destOrd="0" presId="urn:microsoft.com/office/officeart/2005/8/layout/venn1"/>
    <dgm:cxn modelId="{445517ED-9BB8-CF41-A94D-ABCBF9F350E4}" type="presOf" srcId="{73EDBF47-BDC9-6849-A6A3-2B3561403165}" destId="{19834408-B90F-3146-BB6C-878D1AF5FC08}" srcOrd="0" destOrd="0" presId="urn:microsoft.com/office/officeart/2005/8/layout/venn1"/>
    <dgm:cxn modelId="{0C59B344-1C73-A84D-8D1C-7E7EA79A22C9}" type="presOf" srcId="{94DE8C02-171B-D346-A9AE-3DE68386D192}" destId="{DF012585-70CC-8840-B1A3-B07C96338CA8}" srcOrd="0" destOrd="0" presId="urn:microsoft.com/office/officeart/2005/8/layout/venn1"/>
    <dgm:cxn modelId="{ABDFBE77-353D-9A4A-B5F7-2C66111DAA79}" type="presOf" srcId="{7BEF75B0-1BDA-694B-B06D-C5626C56C135}" destId="{8D11B29C-FF1A-1546-B563-05E1E5462CC9}" srcOrd="0" destOrd="0" presId="urn:microsoft.com/office/officeart/2005/8/layout/venn1"/>
    <dgm:cxn modelId="{D7B2669D-4A5E-544B-BEE1-292307E6462B}" type="presOf" srcId="{94DE8C02-171B-D346-A9AE-3DE68386D192}" destId="{60370CCF-2F96-5A46-94F4-06628654E837}" srcOrd="1" destOrd="0" presId="urn:microsoft.com/office/officeart/2005/8/layout/venn1"/>
    <dgm:cxn modelId="{36D6C364-C000-2F4B-848A-BC8F9B4FDEC3}" srcId="{53FA5D9F-E3B8-8248-AD73-4FCE20FB5993}" destId="{94DE8C02-171B-D346-A9AE-3DE68386D192}" srcOrd="1" destOrd="0" parTransId="{3AB9D365-D314-4141-A3DD-E19B2FB70315}" sibTransId="{BBAA21E4-8B7F-4143-BF85-39517AA1DC8D}"/>
    <dgm:cxn modelId="{61CC0F10-E3A5-CC46-B1BB-CB7AF0D756C3}" type="presOf" srcId="{73EDBF47-BDC9-6849-A6A3-2B3561403165}" destId="{95C6C1C7-5F8D-D546-BE75-FEAD40B6EBD9}" srcOrd="1" destOrd="0" presId="urn:microsoft.com/office/officeart/2005/8/layout/venn1"/>
    <dgm:cxn modelId="{B39FCEE0-01DE-4D42-97F1-BA25AB63ED7D}" type="presParOf" srcId="{B5B97EE5-0210-0544-919F-052B5A714698}" destId="{8D11B29C-FF1A-1546-B563-05E1E5462CC9}" srcOrd="0" destOrd="0" presId="urn:microsoft.com/office/officeart/2005/8/layout/venn1"/>
    <dgm:cxn modelId="{F5DCA563-AFEB-4C4F-A54C-884422ED041A}" type="presParOf" srcId="{B5B97EE5-0210-0544-919F-052B5A714698}" destId="{E2C1EECF-3255-7146-B8DD-209912A3CA06}" srcOrd="1" destOrd="0" presId="urn:microsoft.com/office/officeart/2005/8/layout/venn1"/>
    <dgm:cxn modelId="{FC6FB000-81F4-4748-80A0-A701021D130F}" type="presParOf" srcId="{B5B97EE5-0210-0544-919F-052B5A714698}" destId="{DF012585-70CC-8840-B1A3-B07C96338CA8}" srcOrd="2" destOrd="0" presId="urn:microsoft.com/office/officeart/2005/8/layout/venn1"/>
    <dgm:cxn modelId="{DDFE676F-BDF8-0B4B-A781-65E095C963DB}" type="presParOf" srcId="{B5B97EE5-0210-0544-919F-052B5A714698}" destId="{60370CCF-2F96-5A46-94F4-06628654E837}" srcOrd="3" destOrd="0" presId="urn:microsoft.com/office/officeart/2005/8/layout/venn1"/>
    <dgm:cxn modelId="{FAAE4C46-8E89-6240-9933-A9B1562234DF}" type="presParOf" srcId="{B5B97EE5-0210-0544-919F-052B5A714698}" destId="{19834408-B90F-3146-BB6C-878D1AF5FC08}" srcOrd="4" destOrd="0" presId="urn:microsoft.com/office/officeart/2005/8/layout/venn1"/>
    <dgm:cxn modelId="{E872BF00-685B-624C-9262-EC5FBAD814FE}" type="presParOf" srcId="{B5B97EE5-0210-0544-919F-052B5A714698}" destId="{95C6C1C7-5F8D-D546-BE75-FEAD40B6EBD9}"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1B29C-FF1A-1546-B563-05E1E5462CC9}">
      <dsp:nvSpPr>
        <dsp:cNvPr id="0" name=""/>
        <dsp:cNvSpPr/>
      </dsp:nvSpPr>
      <dsp:spPr>
        <a:xfrm>
          <a:off x="1918801" y="48902"/>
          <a:ext cx="2347297" cy="2347297"/>
        </a:xfrm>
        <a:prstGeom prst="ellipse">
          <a:avLst/>
        </a:prstGeom>
        <a:solidFill>
          <a:schemeClr val="tx2">
            <a:lumMod val="60000"/>
            <a:lumOff val="40000"/>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Share your thoughts on the prayer process.</a:t>
          </a:r>
          <a:endParaRPr lang="en-US" sz="2000" kern="1200" dirty="0">
            <a:solidFill>
              <a:schemeClr val="bg1"/>
            </a:solidFill>
          </a:endParaRPr>
        </a:p>
      </dsp:txBody>
      <dsp:txXfrm>
        <a:off x="2231774" y="459679"/>
        <a:ext cx="1721351" cy="1056284"/>
      </dsp:txXfrm>
    </dsp:sp>
    <dsp:sp modelId="{DF012585-70CC-8840-B1A3-B07C96338CA8}">
      <dsp:nvSpPr>
        <dsp:cNvPr id="0" name=""/>
        <dsp:cNvSpPr/>
      </dsp:nvSpPr>
      <dsp:spPr>
        <a:xfrm>
          <a:off x="2765784" y="1515963"/>
          <a:ext cx="2347297" cy="234729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Describe how you felt as you were praying.</a:t>
          </a:r>
          <a:endParaRPr lang="en-US" sz="2000" kern="1200" dirty="0">
            <a:solidFill>
              <a:schemeClr val="bg1"/>
            </a:solidFill>
          </a:endParaRPr>
        </a:p>
      </dsp:txBody>
      <dsp:txXfrm>
        <a:off x="3483666" y="2122348"/>
        <a:ext cx="1408378" cy="1291013"/>
      </dsp:txXfrm>
    </dsp:sp>
    <dsp:sp modelId="{19834408-B90F-3146-BB6C-878D1AF5FC08}">
      <dsp:nvSpPr>
        <dsp:cNvPr id="0" name=""/>
        <dsp:cNvSpPr/>
      </dsp:nvSpPr>
      <dsp:spPr>
        <a:xfrm>
          <a:off x="1071817" y="1515963"/>
          <a:ext cx="2347297" cy="2347297"/>
        </a:xfrm>
        <a:prstGeom prst="ellipse">
          <a:avLst/>
        </a:prstGeom>
        <a:solidFill>
          <a:srgbClr val="558ED5">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Describe how it felt being prayed over.</a:t>
          </a:r>
          <a:endParaRPr lang="en-US" sz="2000" kern="1200" dirty="0">
            <a:solidFill>
              <a:schemeClr val="bg1"/>
            </a:solidFill>
          </a:endParaRPr>
        </a:p>
      </dsp:txBody>
      <dsp:txXfrm>
        <a:off x="1292855" y="2122348"/>
        <a:ext cx="1408378" cy="129101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9AB98E-9E51-D24B-AEB8-10A7DB531148}" type="datetime1">
              <a:rPr lang="en-US" smtClean="0"/>
              <a:t>10/17/17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8A3723-F825-2147-8826-26F371E34F49}" type="slidenum">
              <a:rPr lang="en-US" smtClean="0"/>
              <a:t>‹#›</a:t>
            </a:fld>
            <a:endParaRPr lang="en-US"/>
          </a:p>
        </p:txBody>
      </p:sp>
    </p:spTree>
    <p:extLst>
      <p:ext uri="{BB962C8B-B14F-4D97-AF65-F5344CB8AC3E}">
        <p14:creationId xmlns:p14="http://schemas.microsoft.com/office/powerpoint/2010/main" val="269793226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44D2F4-6E83-044E-851D-04BD3358A482}" type="datetime1">
              <a:rPr lang="en-US" smtClean="0"/>
              <a:t>10/17/17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endParaRPr lang="en-US" dirty="0"/>
          </a:p>
        </p:txBody>
      </p:sp>
    </p:spTree>
    <p:extLst>
      <p:ext uri="{BB962C8B-B14F-4D97-AF65-F5344CB8AC3E}">
        <p14:creationId xmlns:p14="http://schemas.microsoft.com/office/powerpoint/2010/main" val="526255284"/>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reminder – be sure to play Matthew</a:t>
            </a:r>
            <a:r>
              <a:rPr lang="en-US" baseline="0" dirty="0" smtClean="0"/>
              <a:t> West’s </a:t>
            </a:r>
            <a:r>
              <a:rPr lang="en-US" i="0" baseline="0" dirty="0" smtClean="0"/>
              <a:t>CD, or your favorite Matthew West online streaming station, as guests are arriving to help set the tone for the session. </a:t>
            </a:r>
          </a:p>
          <a:p>
            <a:endParaRPr lang="en-US" baseline="0" dirty="0" smtClean="0"/>
          </a:p>
          <a:p>
            <a:r>
              <a:rPr lang="en-US" baseline="0" dirty="0" smtClean="0"/>
              <a:t>Greet your team as they arrive and welcome them - introduce yourself to anyone you haven’t worked with before. </a:t>
            </a:r>
          </a:p>
          <a:p>
            <a:endParaRPr lang="en-US" baseline="0" dirty="0" smtClean="0"/>
          </a:p>
          <a:p>
            <a:r>
              <a:rPr lang="en-US" baseline="0" dirty="0" smtClean="0"/>
              <a:t>Once everyone is seated and you are ready to begin, call their attention to the scripture verse at the top of this slide. </a:t>
            </a:r>
          </a:p>
          <a:p>
            <a:endParaRPr lang="en-US" baseline="0" dirty="0" smtClean="0"/>
          </a:p>
          <a:p>
            <a:r>
              <a:rPr lang="en-US" baseline="0" dirty="0" smtClean="0"/>
              <a:t>Thank them for coming forward to use their gifts to be part of this ministry!</a:t>
            </a:r>
          </a:p>
        </p:txBody>
      </p:sp>
    </p:spTree>
    <p:extLst>
      <p:ext uri="{BB962C8B-B14F-4D97-AF65-F5344CB8AC3E}">
        <p14:creationId xmlns:p14="http://schemas.microsoft.com/office/powerpoint/2010/main" val="1673350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Engage in a “Lightning Round” to encourage the group to share their thoughts/reactions to Jordan’s story. </a:t>
            </a:r>
          </a:p>
          <a:p>
            <a:endParaRPr lang="en-US" baseline="0" dirty="0" smtClean="0"/>
          </a:p>
          <a:p>
            <a:r>
              <a:rPr lang="en-US" b="1" baseline="0" dirty="0" smtClean="0"/>
              <a:t>IMPORTANT KEY POINT: </a:t>
            </a:r>
            <a:r>
              <a:rPr lang="en-US" baseline="0" dirty="0" smtClean="0"/>
              <a:t>Close the discussion by summarizing the key take-</a:t>
            </a:r>
            <a:r>
              <a:rPr lang="en-US" baseline="0" dirty="0" err="1" smtClean="0"/>
              <a:t>aways</a:t>
            </a:r>
            <a:r>
              <a:rPr lang="en-US" baseline="0" dirty="0" smtClean="0"/>
              <a:t> from both stories. For example – you might say something like:</a:t>
            </a:r>
          </a:p>
          <a:p>
            <a:r>
              <a:rPr lang="en-US" i="1" baseline="0" dirty="0" smtClean="0"/>
              <a:t>“Although Jordan’s story is more personal to his struggle with addiction – even if we haven’t faced that specific challenge in our own lives, we each have our own challenges to overcome. My hope is that you feel inspired by his will to overcome and his belief that God saw something more for him. </a:t>
            </a:r>
          </a:p>
          <a:p>
            <a:endParaRPr lang="en-US" i="1" baseline="0" dirty="0" smtClean="0"/>
          </a:p>
          <a:p>
            <a:r>
              <a:rPr lang="en-US" i="1" baseline="0" dirty="0" smtClean="0"/>
              <a:t>Jordan is living proof of the power of story. Through Jordan’s decision to act and the courage to share, Jordan’s story has impacted and inspired others to do the same.”</a:t>
            </a:r>
            <a:endParaRPr lang="en-US" i="1" dirty="0"/>
          </a:p>
        </p:txBody>
      </p:sp>
    </p:spTree>
    <p:extLst>
      <p:ext uri="{BB962C8B-B14F-4D97-AF65-F5344CB8AC3E}">
        <p14:creationId xmlns:p14="http://schemas.microsoft.com/office/powerpoint/2010/main" val="4005502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“Now</a:t>
            </a:r>
            <a:r>
              <a:rPr lang="en-US" i="1" baseline="0" dirty="0" smtClean="0"/>
              <a:t> that we’ve introduced you to </a:t>
            </a:r>
            <a:r>
              <a:rPr lang="en-US" i="1" baseline="0" dirty="0" err="1" smtClean="0"/>
              <a:t>pop</a:t>
            </a:r>
            <a:r>
              <a:rPr lang="en-US" b="1" i="1" baseline="0" dirty="0" err="1" smtClean="0"/>
              <a:t>we</a:t>
            </a:r>
            <a:r>
              <a:rPr lang="en-US" i="1" baseline="0" dirty="0" smtClean="0"/>
              <a:t>, and been inspired by the “power of story” – let’s shift into our next objective for our session: EQUIPPING you to serve at our upcoming concert/event.” </a:t>
            </a:r>
            <a:endParaRPr lang="en-US" i="1" dirty="0"/>
          </a:p>
        </p:txBody>
      </p:sp>
    </p:spTree>
    <p:extLst>
      <p:ext uri="{BB962C8B-B14F-4D97-AF65-F5344CB8AC3E}">
        <p14:creationId xmlns:p14="http://schemas.microsoft.com/office/powerpoint/2010/main" val="2445459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that the role of the Ground Team Members at the event is two-fold: </a:t>
            </a:r>
          </a:p>
          <a:p>
            <a:pPr marL="171450" indent="-171450">
              <a:buFont typeface="Arial"/>
              <a:buChar char="•"/>
            </a:pPr>
            <a:r>
              <a:rPr lang="en-US" baseline="0" dirty="0" smtClean="0"/>
              <a:t>To pray with concert-goers who come forward during and after the show. </a:t>
            </a:r>
          </a:p>
          <a:p>
            <a:pPr marL="171450" indent="-171450">
              <a:buFont typeface="Arial"/>
              <a:buChar char="•"/>
            </a:pPr>
            <a:r>
              <a:rPr lang="en-US" baseline="0" dirty="0" smtClean="0"/>
              <a:t>Engage with concert goers in a meaningful way </a:t>
            </a:r>
          </a:p>
          <a:p>
            <a:pPr marL="171450" indent="-171450">
              <a:buFont typeface="Arial"/>
              <a:buChar char="•"/>
            </a:pPr>
            <a:endParaRPr lang="en-US" i="1" u="none" baseline="0" dirty="0" smtClean="0"/>
          </a:p>
          <a:p>
            <a:pPr marL="171450" indent="-171450">
              <a:buFont typeface="Arial"/>
              <a:buChar char="•"/>
            </a:pPr>
            <a:r>
              <a:rPr lang="en-US" i="1" u="none" baseline="0" dirty="0" smtClean="0"/>
              <a:t>“The primary focus of our role as a Ground Team is to pray with those who come forward. As we discussed earlier, this process can change lives and we hope that you will take what you learn during this session and share with others.”</a:t>
            </a:r>
          </a:p>
        </p:txBody>
      </p:sp>
    </p:spTree>
    <p:extLst>
      <p:ext uri="{BB962C8B-B14F-4D97-AF65-F5344CB8AC3E}">
        <p14:creationId xmlns:p14="http://schemas.microsoft.com/office/powerpoint/2010/main" val="3547152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“Before we talk about HOW</a:t>
            </a:r>
            <a:r>
              <a:rPr lang="en-US" i="1" baseline="0" dirty="0" smtClean="0"/>
              <a:t> we should pray over others – let’s first talk through some of the potential fears that could be associated with this ministry.” </a:t>
            </a:r>
          </a:p>
          <a:p>
            <a:endParaRPr lang="en-US" dirty="0" smtClean="0"/>
          </a:p>
          <a:p>
            <a:r>
              <a:rPr lang="en-US" dirty="0" smtClean="0"/>
              <a:t>Note</a:t>
            </a:r>
            <a:r>
              <a:rPr lang="en-US" baseline="0" dirty="0" smtClean="0"/>
              <a:t> to Facilitator: The goal on this slide is to reassure the group that any fears they might have are totally normal – and shared. Through the next few slides, you will help them realize how they can easily overcome any fears they may have. </a:t>
            </a:r>
          </a:p>
          <a:p>
            <a:endParaRPr lang="en-US" dirty="0" smtClean="0"/>
          </a:p>
          <a:p>
            <a:pPr lvl="1"/>
            <a:r>
              <a:rPr lang="en-US" dirty="0" smtClean="0"/>
              <a:t>-</a:t>
            </a:r>
            <a:r>
              <a:rPr lang="en-US" baseline="0" dirty="0" smtClean="0"/>
              <a:t> </a:t>
            </a:r>
            <a:r>
              <a:rPr lang="en-US" dirty="0" smtClean="0"/>
              <a:t>Optional</a:t>
            </a:r>
            <a:r>
              <a:rPr lang="en-US" baseline="0" dirty="0" smtClean="0"/>
              <a:t> Activity -</a:t>
            </a:r>
            <a:endParaRPr lang="en-US" dirty="0" smtClean="0"/>
          </a:p>
          <a:p>
            <a:pPr lvl="1"/>
            <a:r>
              <a:rPr lang="en-US" dirty="0" smtClean="0"/>
              <a:t>If</a:t>
            </a:r>
            <a:r>
              <a:rPr lang="en-US" baseline="0" dirty="0" smtClean="0"/>
              <a:t> you have a flipchart available, ask the group to brainstorm a list of potential fears about a prayer ministry. This allows them to voice their own concerns. </a:t>
            </a:r>
          </a:p>
          <a:p>
            <a:pPr lvl="1"/>
            <a:r>
              <a:rPr lang="en-US" baseline="0" dirty="0" smtClean="0"/>
              <a:t>Once you have a list of 5 or so items, click to display the list in the blue box. Most likely, the two lists will be very similar. </a:t>
            </a:r>
          </a:p>
          <a:p>
            <a:endParaRPr lang="en-US" baseline="0" dirty="0" smtClean="0"/>
          </a:p>
          <a:p>
            <a:r>
              <a:rPr lang="en-US" baseline="0" dirty="0" smtClean="0"/>
              <a:t>If you choose not to do the optional flipchart activity – </a:t>
            </a:r>
          </a:p>
          <a:p>
            <a:r>
              <a:rPr lang="en-US" baseline="0" dirty="0" smtClean="0"/>
              <a:t>Click to display the list in the blue box and discuss. You should expect to see a lot of heads nodding as you talk through this list of common fears/concerns. </a:t>
            </a:r>
          </a:p>
          <a:p>
            <a:r>
              <a:rPr lang="en-US" baseline="0" dirty="0" smtClean="0"/>
              <a:t>Note that the last item on the list “I’m not worthy to pray over someone else” highlights in red as this is the most common and least likely to be voiced. The next slide bridges the last concern and seeks to overcome it.</a:t>
            </a:r>
          </a:p>
        </p:txBody>
      </p:sp>
    </p:spTree>
    <p:extLst>
      <p:ext uri="{BB962C8B-B14F-4D97-AF65-F5344CB8AC3E}">
        <p14:creationId xmlns:p14="http://schemas.microsoft.com/office/powerpoint/2010/main" val="1116899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a:t>
            </a:r>
            <a:r>
              <a:rPr lang="en-US" baseline="0" dirty="0" smtClean="0"/>
              <a:t> the group that God does not call the qualified – He qualifies the called. </a:t>
            </a:r>
          </a:p>
          <a:p>
            <a:endParaRPr lang="en-US" baseline="0" dirty="0" smtClean="0"/>
          </a:p>
          <a:p>
            <a:r>
              <a:rPr lang="en-US" i="1" baseline="0" dirty="0" smtClean="0"/>
              <a:t>“Each of us is not only </a:t>
            </a:r>
            <a:r>
              <a:rPr lang="en-US" i="1" u="sng" baseline="0" dirty="0" smtClean="0"/>
              <a:t>worthy</a:t>
            </a:r>
            <a:r>
              <a:rPr lang="en-US" i="1" u="none" baseline="0" dirty="0" smtClean="0"/>
              <a:t> of</a:t>
            </a:r>
            <a:r>
              <a:rPr lang="en-US" i="1" baseline="0" dirty="0" smtClean="0"/>
              <a:t> praying over someone – but in fact, God has called us to prayer through scripture. </a:t>
            </a:r>
            <a:endParaRPr lang="en-US" i="1" dirty="0"/>
          </a:p>
        </p:txBody>
      </p:sp>
    </p:spTree>
    <p:extLst>
      <p:ext uri="{BB962C8B-B14F-4D97-AF65-F5344CB8AC3E}">
        <p14:creationId xmlns:p14="http://schemas.microsoft.com/office/powerpoint/2010/main" val="2365753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scripture passages aloud</a:t>
            </a:r>
            <a:r>
              <a:rPr lang="en-US" baseline="0" dirty="0" smtClean="0"/>
              <a:t> or let the group read them silently to themselves. </a:t>
            </a:r>
            <a:endParaRPr lang="en-US" dirty="0" smtClean="0"/>
          </a:p>
          <a:p>
            <a:endParaRPr lang="en-US" dirty="0" smtClean="0"/>
          </a:p>
          <a:p>
            <a:pPr lvl="1"/>
            <a:r>
              <a:rPr lang="en-US" dirty="0" smtClean="0"/>
              <a:t>-</a:t>
            </a:r>
            <a:r>
              <a:rPr lang="en-US" baseline="0" dirty="0" smtClean="0"/>
              <a:t> </a:t>
            </a:r>
            <a:r>
              <a:rPr lang="en-US" dirty="0" smtClean="0"/>
              <a:t>Optional</a:t>
            </a:r>
            <a:r>
              <a:rPr lang="en-US" baseline="0" dirty="0" smtClean="0"/>
              <a:t> Activity -</a:t>
            </a:r>
          </a:p>
          <a:p>
            <a:pPr lvl="1"/>
            <a:r>
              <a:rPr lang="en-US" baseline="0" dirty="0" smtClean="0"/>
              <a:t>Allow the group to silently read through the list of scriptures. Ask each member of your group to share which passage stands out most to them and why – or if they have another scripture passage about prayer that is especially meaningful to them. </a:t>
            </a:r>
          </a:p>
          <a:p>
            <a:endParaRPr lang="en-US" baseline="0" dirty="0" smtClean="0"/>
          </a:p>
          <a:p>
            <a:r>
              <a:rPr lang="en-US" b="1" baseline="0" dirty="0" smtClean="0"/>
              <a:t>IMPORTANT KEY POINT!</a:t>
            </a:r>
          </a:p>
          <a:p>
            <a:r>
              <a:rPr lang="en-US" baseline="0" dirty="0" smtClean="0"/>
              <a:t>CLICK to animate the slide (the question “</a:t>
            </a:r>
            <a:r>
              <a:rPr lang="en-US" i="1" baseline="0" dirty="0" smtClean="0"/>
              <a:t>Do you believe in the power of prayer”</a:t>
            </a:r>
            <a:r>
              <a:rPr lang="en-US" i="0" baseline="0" dirty="0" smtClean="0"/>
              <a:t> appears).</a:t>
            </a:r>
            <a:r>
              <a:rPr lang="en-US" baseline="0" dirty="0" smtClean="0"/>
              <a:t> Close with a discussion around the following: </a:t>
            </a:r>
          </a:p>
          <a:p>
            <a:endParaRPr lang="en-US" baseline="0" dirty="0" smtClean="0"/>
          </a:p>
          <a:p>
            <a:pPr lvl="1"/>
            <a:r>
              <a:rPr lang="en-US" baseline="0" dirty="0" smtClean="0"/>
              <a:t>So we really have two questions we each need to answer: </a:t>
            </a:r>
          </a:p>
          <a:p>
            <a:pPr marL="685800" lvl="1" indent="-228600">
              <a:buFont typeface="+mj-lt"/>
              <a:buAutoNum type="arabicPeriod"/>
            </a:pPr>
            <a:r>
              <a:rPr lang="en-US" baseline="0" dirty="0" smtClean="0"/>
              <a:t>Do I feel I am qualified to pray over someone else? (By this point, everyone should be able to answer “yes” to this one!)  Again, we are saying “qualified” not yet equipped which we will learn next.</a:t>
            </a:r>
          </a:p>
          <a:p>
            <a:pPr marL="457200" lvl="1" indent="0">
              <a:buFont typeface="+mj-lt"/>
              <a:buNone/>
            </a:pPr>
            <a:endParaRPr lang="en-US" baseline="0" dirty="0" smtClean="0"/>
          </a:p>
          <a:p>
            <a:pPr marL="457200" lvl="1" indent="0">
              <a:buFont typeface="+mj-lt"/>
              <a:buNone/>
            </a:pPr>
            <a:r>
              <a:rPr lang="en-US" baseline="0" dirty="0" smtClean="0"/>
              <a:t>And then – more importantly - </a:t>
            </a:r>
          </a:p>
          <a:p>
            <a:pPr marL="685800" lvl="1" indent="-228600">
              <a:buFont typeface="+mj-lt"/>
              <a:buAutoNum type="arabicPeriod" startAt="2"/>
            </a:pPr>
            <a:r>
              <a:rPr lang="en-US" baseline="0" dirty="0" smtClean="0"/>
              <a:t>Do I believe in my heart that my prayers are being heard?  </a:t>
            </a:r>
            <a:r>
              <a:rPr lang="en-US" i="1" baseline="0" dirty="0" smtClean="0"/>
              <a:t>Do I truly believe in the power of prayer? </a:t>
            </a:r>
          </a:p>
          <a:p>
            <a:pPr marL="457200" lvl="1" indent="0">
              <a:buNone/>
            </a:pPr>
            <a:r>
              <a:rPr lang="en-US" baseline="0" dirty="0" smtClean="0"/>
              <a:t>Even if you have a bit of lingering doubt about your answer to #1 - if your answer is a resounding “yes” to this question, then you are ABSOLUTELY qualified!</a:t>
            </a:r>
          </a:p>
        </p:txBody>
      </p:sp>
    </p:spTree>
    <p:extLst>
      <p:ext uri="{BB962C8B-B14F-4D97-AF65-F5344CB8AC3E}">
        <p14:creationId xmlns:p14="http://schemas.microsoft.com/office/powerpoint/2010/main" val="1452686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“So we’ve addressed some of the the potential</a:t>
            </a:r>
            <a:r>
              <a:rPr lang="en-US" i="1" baseline="0" dirty="0" smtClean="0"/>
              <a:t> fears</a:t>
            </a:r>
            <a:r>
              <a:rPr lang="en-US" i="1" dirty="0" smtClean="0"/>
              <a:t> – about not being qualified or worthy</a:t>
            </a:r>
            <a:r>
              <a:rPr lang="en-US" i="1" baseline="0" dirty="0" smtClean="0"/>
              <a:t> for this ministry. However, there may also be a bit of a ‘fear of the unknown.’ We don’t know what types of prayer requests people may bring forward. So let’s review what’s been the experience of other </a:t>
            </a:r>
            <a:r>
              <a:rPr lang="en-US" i="1" baseline="0" dirty="0" err="1" smtClean="0"/>
              <a:t>pop</a:t>
            </a:r>
            <a:r>
              <a:rPr lang="en-US" b="1" i="1" baseline="0" dirty="0" err="1" smtClean="0"/>
              <a:t>we</a:t>
            </a:r>
            <a:r>
              <a:rPr lang="en-US" i="1" baseline="0" dirty="0" smtClean="0"/>
              <a:t> Ground Teams in this ministry.” </a:t>
            </a:r>
          </a:p>
          <a:p>
            <a:endParaRPr lang="en-US" i="1" baseline="0" dirty="0" smtClean="0"/>
          </a:p>
          <a:p>
            <a:r>
              <a:rPr lang="en-US" i="0" baseline="0" dirty="0" smtClean="0"/>
              <a:t>Explain that b</a:t>
            </a:r>
            <a:r>
              <a:rPr lang="en-US" dirty="0" smtClean="0"/>
              <a:t>ased</a:t>
            </a:r>
            <a:r>
              <a:rPr lang="en-US" baseline="0" dirty="0" smtClean="0"/>
              <a:t> on past experience, t</a:t>
            </a:r>
            <a:r>
              <a:rPr lang="en-US" dirty="0" smtClean="0"/>
              <a:t>he vast majority of requests will be “general</a:t>
            </a:r>
            <a:r>
              <a:rPr lang="en-US" baseline="0" dirty="0" smtClean="0"/>
              <a:t> requests” – such as these. Many of us may pray for these types of things every day in our own lives. </a:t>
            </a:r>
          </a:p>
          <a:p>
            <a:endParaRPr lang="en-US" baseline="0" dirty="0" smtClean="0"/>
          </a:p>
          <a:p>
            <a:r>
              <a:rPr lang="en-US" baseline="0" dirty="0" smtClean="0"/>
              <a:t>For these types of requests, you will use the traditional prayer process – which we will teach you in just a few minutes. </a:t>
            </a:r>
            <a:endParaRPr lang="en-US" dirty="0"/>
          </a:p>
        </p:txBody>
      </p:sp>
    </p:spTree>
    <p:extLst>
      <p:ext uri="{BB962C8B-B14F-4D97-AF65-F5344CB8AC3E}">
        <p14:creationId xmlns:p14="http://schemas.microsoft.com/office/powerpoint/2010/main" val="546666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that a smaller</a:t>
            </a:r>
            <a:r>
              <a:rPr lang="en-US" baseline="0" dirty="0" smtClean="0"/>
              <a:t> portion of the prayer requests that come forward may be more targeted – such as the examples we see here. </a:t>
            </a:r>
          </a:p>
          <a:p>
            <a:endParaRPr lang="en-US" baseline="0" dirty="0" smtClean="0"/>
          </a:p>
          <a:p>
            <a:r>
              <a:rPr lang="en-US" baseline="0" dirty="0" smtClean="0"/>
              <a:t>For these requests, you will use the traditional prayer process – with a couple of important additions.</a:t>
            </a:r>
          </a:p>
          <a:p>
            <a:pPr marL="628650" lvl="1" indent="-171450">
              <a:buFont typeface="Arial"/>
              <a:buChar char="•"/>
            </a:pPr>
            <a:r>
              <a:rPr lang="en-US" baseline="0" dirty="0" smtClean="0"/>
              <a:t>If you have any available local resources that could be helpful (e.g. cancer support group, addiction counseling, </a:t>
            </a:r>
            <a:r>
              <a:rPr lang="en-US" baseline="0" dirty="0" err="1" smtClean="0"/>
              <a:t>etc</a:t>
            </a:r>
            <a:r>
              <a:rPr lang="en-US" baseline="0" dirty="0" smtClean="0"/>
              <a:t>), be sure to mention these and provide additional information as appropriate. </a:t>
            </a:r>
          </a:p>
          <a:p>
            <a:pPr marL="628650" lvl="1" indent="-171450">
              <a:buFont typeface="Arial"/>
              <a:buChar char="•"/>
            </a:pPr>
            <a:r>
              <a:rPr lang="en-US" baseline="0" dirty="0" smtClean="0"/>
              <a:t>When we walk through the prayer process, we’ll look more closely at the Day One booklets. These will be provided as a take-away to each person you pray with – and they include a tear-off card at the back. This card provides a place for them to fill in their contact information – which can allow Pastor Joe West and the </a:t>
            </a:r>
            <a:r>
              <a:rPr lang="en-US" baseline="0" dirty="0" err="1" smtClean="0"/>
              <a:t>pop</a:t>
            </a:r>
            <a:r>
              <a:rPr lang="en-US" b="1" baseline="0" dirty="0" err="1" smtClean="0"/>
              <a:t>we</a:t>
            </a:r>
            <a:r>
              <a:rPr lang="en-US" baseline="0" dirty="0" smtClean="0"/>
              <a:t> team to follow-up, as needed. </a:t>
            </a:r>
            <a:endParaRPr lang="en-US" dirty="0"/>
          </a:p>
        </p:txBody>
      </p:sp>
    </p:spTree>
    <p:extLst>
      <p:ext uri="{BB962C8B-B14F-4D97-AF65-F5344CB8AC3E}">
        <p14:creationId xmlns:p14="http://schemas.microsoft.com/office/powerpoint/2010/main" val="759695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“Now</a:t>
            </a:r>
            <a:r>
              <a:rPr lang="en-US" i="1" baseline="0" dirty="0" smtClean="0"/>
              <a:t> I know what you are thinking…’But what if I get the exception to these rules??’”</a:t>
            </a:r>
          </a:p>
          <a:p>
            <a:endParaRPr lang="en-US" i="1" dirty="0" smtClean="0"/>
          </a:p>
          <a:p>
            <a:r>
              <a:rPr lang="en-US" dirty="0" smtClean="0"/>
              <a:t>Explain that there is an exceptionally small chance that you may have someone come forward with a more urgent</a:t>
            </a:r>
            <a:r>
              <a:rPr lang="en-US" baseline="0" dirty="0" smtClean="0"/>
              <a:t> need – someone who is really in a crisis mode. </a:t>
            </a:r>
          </a:p>
          <a:p>
            <a:r>
              <a:rPr lang="en-US" baseline="0" dirty="0" smtClean="0"/>
              <a:t>If this is the case – you simply explain that you want to bring their request to another team member who might be better equipped to help them. And then walk them over to _________. </a:t>
            </a:r>
          </a:p>
          <a:p>
            <a:pPr lvl="1"/>
            <a:r>
              <a:rPr lang="en-US" baseline="0" dirty="0" smtClean="0"/>
              <a:t>Note to Facilitator: You need to fill in the blank with the right name(s) for your event. This could be Pastor Joe West and/or it could be a pastor from your church.  If you are unsure of who would be the right person for your event, contact Pastor Joe West to talk further. </a:t>
            </a:r>
          </a:p>
          <a:p>
            <a:endParaRPr lang="en-US" dirty="0" smtClean="0"/>
          </a:p>
          <a:p>
            <a:r>
              <a:rPr lang="en-US" dirty="0" smtClean="0"/>
              <a:t>Explain</a:t>
            </a:r>
            <a:r>
              <a:rPr lang="en-US" baseline="0" dirty="0" smtClean="0"/>
              <a:t> that there is another need they may see that is URGENT in the best way possible. Talk through the two options outlined on the slide for someone who comes forward wanting to accept Jesus into their heart for the first time. </a:t>
            </a:r>
          </a:p>
          <a:p>
            <a:endParaRPr lang="en-US" baseline="0" dirty="0" smtClean="0"/>
          </a:p>
          <a:p>
            <a:r>
              <a:rPr lang="en-US" baseline="0" dirty="0" smtClean="0"/>
              <a:t>Pause here and ask for any questions or reactions to the type of prayer requests they might expect. </a:t>
            </a:r>
          </a:p>
        </p:txBody>
      </p:sp>
    </p:spTree>
    <p:extLst>
      <p:ext uri="{BB962C8B-B14F-4D97-AF65-F5344CB8AC3E}">
        <p14:creationId xmlns:p14="http://schemas.microsoft.com/office/powerpoint/2010/main" val="257619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“Now that we are convinced that we are the right people for this calling – and we know a little more about what types of prayers we might be asked to provide, let’s walk through the simple 3-step process that we’ll use to pray.” </a:t>
            </a:r>
          </a:p>
          <a:p>
            <a:endParaRPr lang="en-US" i="1" baseline="0" dirty="0" smtClean="0"/>
          </a:p>
          <a:p>
            <a:r>
              <a:rPr lang="en-US" i="1" baseline="0" dirty="0" smtClean="0"/>
              <a:t>“When we talk about “praying over someone” – some of us may be able to visualize exactly how we would do that. But for others, having a simple process that we can use will help us feel more comfortable and confident in this role.”</a:t>
            </a:r>
          </a:p>
          <a:p>
            <a:endParaRPr lang="en-US" i="0" baseline="0" dirty="0" smtClean="0"/>
          </a:p>
          <a:p>
            <a:r>
              <a:rPr lang="en-US" i="0" baseline="0" dirty="0" smtClean="0"/>
              <a:t>Review the three steps on the slide, and explain that in the next few slides, you will dig deeper into each step. Again, this process is meant to guide and create confidence, not to limit or confine.</a:t>
            </a:r>
          </a:p>
        </p:txBody>
      </p:sp>
    </p:spTree>
    <p:extLst>
      <p:ext uri="{BB962C8B-B14F-4D97-AF65-F5344CB8AC3E}">
        <p14:creationId xmlns:p14="http://schemas.microsoft.com/office/powerpoint/2010/main" val="1248365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UcPeriod"/>
            </a:pPr>
            <a:r>
              <a:rPr lang="en-US" baseline="0" dirty="0" smtClean="0"/>
              <a:t>Begin your session with an opening prayer. </a:t>
            </a:r>
          </a:p>
          <a:p>
            <a:pPr marL="0" indent="0">
              <a:buNone/>
            </a:pPr>
            <a:endParaRPr lang="en-US" baseline="0" dirty="0" smtClean="0"/>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Open</a:t>
            </a:r>
            <a:r>
              <a:rPr lang="en-US" baseline="0" dirty="0" smtClean="0"/>
              <a:t> with a prayer of your choice, or feel free to use this prayer – which is actually written into the song “My Own Little World” – </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endParaRPr lang="en-US" baseline="0" dirty="0" smtClean="0"/>
          </a:p>
          <a:p>
            <a:pPr marL="914400" marR="0" lvl="2" indent="0" algn="l" defTabSz="457200" rtl="0" eaLnBrk="1" fontAlgn="auto" latinLnBrk="0" hangingPunct="1">
              <a:lnSpc>
                <a:spcPct val="100000"/>
              </a:lnSpc>
              <a:spcBef>
                <a:spcPts val="0"/>
              </a:spcBef>
              <a:spcAft>
                <a:spcPts val="0"/>
              </a:spcAft>
              <a:buClrTx/>
              <a:buSzTx/>
              <a:buFont typeface="Arial"/>
              <a:buNone/>
              <a:tabLst/>
              <a:defRPr/>
            </a:pPr>
            <a:r>
              <a:rPr lang="en-US" i="1" baseline="0" dirty="0" smtClean="0"/>
              <a:t>Father, break my heart for what breaks yours. Give me open hands and open doors. Put your light in my eyes and let me see that my own little world is not about me.</a:t>
            </a:r>
          </a:p>
          <a:p>
            <a:pPr marL="914400" marR="0" lvl="2" indent="0" algn="l" defTabSz="457200" rtl="0" eaLnBrk="1" fontAlgn="auto" latinLnBrk="0" hangingPunct="1">
              <a:lnSpc>
                <a:spcPct val="100000"/>
              </a:lnSpc>
              <a:spcBef>
                <a:spcPts val="0"/>
              </a:spcBef>
              <a:spcAft>
                <a:spcPts val="0"/>
              </a:spcAft>
              <a:buClrTx/>
              <a:buSzTx/>
              <a:buFont typeface="Arial"/>
              <a:buNone/>
              <a:tabLst/>
              <a:defRPr/>
            </a:pPr>
            <a:endParaRPr lang="en-US" i="1" dirty="0" smtClean="0"/>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After</a:t>
            </a:r>
            <a:r>
              <a:rPr lang="en-US" baseline="0" dirty="0" smtClean="0"/>
              <a:t> you lead the group in an opening prayer, click to play the video. It will open in full screen. When the video finishes, it will take you back to this slide. </a:t>
            </a:r>
          </a:p>
          <a:p>
            <a:pPr marL="0" indent="0">
              <a:buNone/>
            </a:pPr>
            <a:endParaRPr lang="en-US" baseline="0" dirty="0" smtClean="0"/>
          </a:p>
          <a:p>
            <a:pPr marL="285750" indent="-285750">
              <a:buAutoNum type="romanUcPeriod"/>
            </a:pPr>
            <a:r>
              <a:rPr lang="en-US" baseline="0" dirty="0" smtClean="0"/>
              <a:t>Watch the video of Matthew West’s song – </a:t>
            </a:r>
            <a:r>
              <a:rPr lang="en-US" i="1" baseline="0" dirty="0" smtClean="0"/>
              <a:t>My Own Little World</a:t>
            </a:r>
          </a:p>
          <a:p>
            <a:pPr marL="0" indent="0">
              <a:buNone/>
            </a:pPr>
            <a:endParaRPr lang="en-US" i="1" baseline="0" dirty="0" smtClean="0"/>
          </a:p>
          <a:p>
            <a:pPr marL="628650" lvl="1" indent="-171450">
              <a:buFont typeface="Arial"/>
              <a:buChar char="•"/>
            </a:pPr>
            <a:r>
              <a:rPr lang="en-US" baseline="0" dirty="0" smtClean="0"/>
              <a:t>After the video – you may want to make a comment like: </a:t>
            </a:r>
            <a:r>
              <a:rPr lang="en-US" i="1" baseline="0" dirty="0" smtClean="0"/>
              <a:t>“If you’re like me, when you saw this video, you saw something of yourself. I asked each of you here tonight because I think you have that same desire that Matthew wrote about in this song – a desire to move outside of our own little world – to help others in need.”</a:t>
            </a:r>
          </a:p>
          <a:p>
            <a:pPr marL="628650" lvl="1" indent="-171450">
              <a:buFont typeface="Arial"/>
              <a:buChar char="•"/>
            </a:pPr>
            <a:endParaRPr lang="en-US" i="0" baseline="0" dirty="0" smtClean="0"/>
          </a:p>
          <a:p>
            <a:pPr marL="285750" indent="-285750">
              <a:buAutoNum type="romanUcPeriod"/>
            </a:pPr>
            <a:r>
              <a:rPr lang="en-US" i="0" baseline="0" dirty="0" smtClean="0"/>
              <a:t>Introduce yourselves to one another </a:t>
            </a:r>
            <a:endParaRPr lang="en-US"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aseline="0" dirty="0" smtClean="0"/>
          </a:p>
          <a:p>
            <a:pPr marL="628650" lvl="1" indent="-171450">
              <a:buFont typeface="Arial"/>
              <a:buChar char="•"/>
            </a:pPr>
            <a:r>
              <a:rPr lang="en-US" baseline="0" dirty="0" smtClean="0"/>
              <a:t>You may c</a:t>
            </a:r>
            <a:r>
              <a:rPr lang="en-US" dirty="0" smtClean="0"/>
              <a:t>hoose</a:t>
            </a:r>
            <a:r>
              <a:rPr lang="en-US" baseline="0" dirty="0" smtClean="0"/>
              <a:t> to have each person answer all three of the items to share, or have each person choose one of the three (preferred). </a:t>
            </a:r>
          </a:p>
          <a:p>
            <a:endParaRPr lang="en-US" baseline="0" dirty="0" smtClean="0"/>
          </a:p>
        </p:txBody>
      </p:sp>
    </p:spTree>
    <p:extLst>
      <p:ext uri="{BB962C8B-B14F-4D97-AF65-F5344CB8AC3E}">
        <p14:creationId xmlns:p14="http://schemas.microsoft.com/office/powerpoint/2010/main" val="398922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that Step I is to ask</a:t>
            </a:r>
            <a:r>
              <a:rPr lang="en-US" baseline="0" dirty="0" smtClean="0"/>
              <a:t> three opening questions. </a:t>
            </a:r>
          </a:p>
          <a:p>
            <a:endParaRPr lang="en-US" baseline="0" dirty="0" smtClean="0"/>
          </a:p>
          <a:p>
            <a:r>
              <a:rPr lang="en-US" baseline="0" dirty="0" smtClean="0"/>
              <a:t>Review the questions on the slide. Stress that this opening is intended to be very conversational and to minimize any potential awkwardness as an individual comes forward. </a:t>
            </a:r>
          </a:p>
          <a:p>
            <a:endParaRPr lang="en-US" baseline="0" dirty="0" smtClean="0"/>
          </a:p>
          <a:p>
            <a:r>
              <a:rPr lang="en-US" baseline="0" dirty="0" smtClean="0"/>
              <a:t>Remind the group that just coming forward may be a very big step for some – so we want to be welcoming and approachable. </a:t>
            </a:r>
            <a:endParaRPr lang="en-US" dirty="0"/>
          </a:p>
        </p:txBody>
      </p:sp>
    </p:spTree>
    <p:extLst>
      <p:ext uri="{BB962C8B-B14F-4D97-AF65-F5344CB8AC3E}">
        <p14:creationId xmlns:p14="http://schemas.microsoft.com/office/powerpoint/2010/main" val="4268700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that as</a:t>
            </a:r>
            <a:r>
              <a:rPr lang="en-US" baseline="0" dirty="0" smtClean="0"/>
              <a:t> you open a dialogue with your third question – some may start at what we’ve dubbed “Level 1” or the “safe zone.” Meaning, they may give you a very general/broad response. </a:t>
            </a:r>
          </a:p>
          <a:p>
            <a:endParaRPr lang="en-US" baseline="0" dirty="0" smtClean="0"/>
          </a:p>
          <a:p>
            <a:r>
              <a:rPr lang="en-US" baseline="0" dirty="0" smtClean="0"/>
              <a:t>Your goal then is to ask a few follow-up questions to gather enough information that your prayer can be more personal. </a:t>
            </a:r>
          </a:p>
          <a:p>
            <a:endParaRPr lang="en-US" baseline="0" dirty="0" smtClean="0"/>
          </a:p>
          <a:p>
            <a:r>
              <a:rPr lang="en-US" baseline="0" dirty="0" smtClean="0"/>
              <a:t>Read through the sample responses under Level 1, and the sample replies under Level 2. </a:t>
            </a:r>
          </a:p>
          <a:p>
            <a:endParaRPr lang="en-US" baseline="0" dirty="0" smtClean="0"/>
          </a:p>
          <a:p>
            <a:pPr marL="0" lvl="0" indent="0">
              <a:buFontTx/>
              <a:buNone/>
            </a:pPr>
            <a:r>
              <a:rPr lang="en-US" dirty="0" smtClean="0"/>
              <a:t>You may shift into</a:t>
            </a:r>
            <a:r>
              <a:rPr lang="en-US" baseline="0" dirty="0" smtClean="0"/>
              <a:t> </a:t>
            </a:r>
            <a:r>
              <a:rPr lang="en-US" dirty="0" smtClean="0"/>
              <a:t>role playing a scenario right here</a:t>
            </a:r>
            <a:r>
              <a:rPr lang="en-US" baseline="0" dirty="0" smtClean="0"/>
              <a:t> – such as:</a:t>
            </a:r>
          </a:p>
          <a:p>
            <a:pPr marL="457200" lvl="1" indent="0">
              <a:buFontTx/>
              <a:buNone/>
            </a:pPr>
            <a:r>
              <a:rPr lang="en-US" i="1" baseline="0" dirty="0" smtClean="0"/>
              <a:t>Let’s say a man comes forward. You introduce yourself and find out his name is Mike. You ask him – “Is there is anything in particular you would like to pray about together?” And they respond, “Yes – I’m going through a tough time right now.” You don’t want to launch right into a prayer – “Lord, please help Mike, as he’s going through a tough time.” You want to ask him to tell you a little more – encourage him to share what he’s struggling with – so that your prayer can be most meaningful for him.”</a:t>
            </a:r>
          </a:p>
          <a:p>
            <a:pPr marL="0" lvl="0" indent="0">
              <a:buFontTx/>
              <a:buNone/>
            </a:pPr>
            <a:endParaRPr lang="en-US" i="0" baseline="0" dirty="0" smtClean="0"/>
          </a:p>
          <a:p>
            <a:pPr marL="0" lvl="0" indent="0">
              <a:buFontTx/>
              <a:buNone/>
            </a:pPr>
            <a:r>
              <a:rPr lang="en-US" i="0" baseline="0" dirty="0" smtClean="0"/>
              <a:t>Once you feel that you have a good understanding of their need, shift to Step II – Pray Together. </a:t>
            </a:r>
            <a:endParaRPr lang="en-US" i="0" dirty="0"/>
          </a:p>
        </p:txBody>
      </p:sp>
    </p:spTree>
    <p:extLst>
      <p:ext uri="{BB962C8B-B14F-4D97-AF65-F5344CB8AC3E}">
        <p14:creationId xmlns:p14="http://schemas.microsoft.com/office/powerpoint/2010/main" val="1521693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each person take out their</a:t>
            </a:r>
            <a:r>
              <a:rPr lang="en-US" baseline="0" dirty="0" smtClean="0"/>
              <a:t> Prayer Card. </a:t>
            </a:r>
          </a:p>
          <a:p>
            <a:pPr marL="171450" indent="-171450">
              <a:buFont typeface="Arial"/>
              <a:buChar char="•"/>
            </a:pPr>
            <a:r>
              <a:rPr lang="en-US" baseline="0" dirty="0" smtClean="0"/>
              <a:t>Read the two prayer options out loud – the “scripted” prayer on one side, and the “outline” prayer on the other. </a:t>
            </a:r>
          </a:p>
          <a:p>
            <a:endParaRPr lang="en-US" baseline="0" dirty="0" smtClean="0"/>
          </a:p>
          <a:p>
            <a:r>
              <a:rPr lang="en-US" baseline="0" dirty="0" smtClean="0"/>
              <a:t>Explain that if they find it helpful, the intent is for them to carry this card with them and hold it in their hands as they pray. (They need to keep this card for use during the event.)</a:t>
            </a:r>
          </a:p>
          <a:p>
            <a:endParaRPr lang="en-US" baseline="0" dirty="0" smtClean="0"/>
          </a:p>
          <a:p>
            <a:r>
              <a:rPr lang="en-US" baseline="0" dirty="0" smtClean="0"/>
              <a:t>Remind the group members that it is absolutely fine for them to pray in their own words if they are comfortable doing so. </a:t>
            </a:r>
          </a:p>
          <a:p>
            <a:endParaRPr lang="en-US" baseline="0" dirty="0" smtClean="0"/>
          </a:p>
          <a:p>
            <a:r>
              <a:rPr lang="en-US" baseline="0" dirty="0" smtClean="0"/>
              <a:t>After they pray, they should transition to the final step of the process (see language at bottom of slide). </a:t>
            </a:r>
            <a:endParaRPr lang="en-US" dirty="0"/>
          </a:p>
        </p:txBody>
      </p:sp>
    </p:spTree>
    <p:extLst>
      <p:ext uri="{BB962C8B-B14F-4D97-AF65-F5344CB8AC3E}">
        <p14:creationId xmlns:p14="http://schemas.microsoft.com/office/powerpoint/2010/main" val="1389524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that Part III is to provide a copy of the DAY ONE booklet as a take-away</a:t>
            </a:r>
          </a:p>
          <a:p>
            <a:pPr marL="171450" indent="-171450">
              <a:buFont typeface="Arial"/>
              <a:buChar char="•"/>
            </a:pPr>
            <a:r>
              <a:rPr lang="en-US" baseline="0" dirty="0" smtClean="0"/>
              <a:t>This resource is designed for the individual to read on their own after the show/event. It provides them with a guide to continued prayer as well as several scripture verses that they may find helpful.</a:t>
            </a:r>
          </a:p>
          <a:p>
            <a:endParaRPr lang="en-US" baseline="0" dirty="0" smtClean="0"/>
          </a:p>
          <a:p>
            <a:r>
              <a:rPr lang="en-US" baseline="0" dirty="0" smtClean="0"/>
              <a:t>Ask each person to take out their copy of the booklet. </a:t>
            </a:r>
            <a:r>
              <a:rPr lang="en-US" u="sng" baseline="0" dirty="0" smtClean="0"/>
              <a:t>Briefly</a:t>
            </a:r>
            <a:r>
              <a:rPr lang="en-US" baseline="0" dirty="0" smtClean="0"/>
              <a:t> walk through each page together so that everyone is familiar with the resource. </a:t>
            </a:r>
          </a:p>
          <a:p>
            <a:pPr marL="171450" indent="-171450">
              <a:buFont typeface="Arial"/>
              <a:buChar char="•"/>
            </a:pPr>
            <a:r>
              <a:rPr lang="en-US" baseline="0" dirty="0" smtClean="0"/>
              <a:t>You may want to give special focus on the pages listed on the slide (Daily Strength, Prayer, and The Journey Begins). These are pages that the Ground Team Members may want to point out to the individual they are praying with, based on their needs. </a:t>
            </a:r>
          </a:p>
          <a:p>
            <a:pPr marL="171450" indent="-171450">
              <a:buFont typeface="Arial"/>
              <a:buChar char="•"/>
            </a:pPr>
            <a:r>
              <a:rPr lang="en-US" baseline="0" dirty="0" smtClean="0"/>
              <a:t>Remind the group that they can have this copy for themselves and that many more will be available the during the event for them to distribute.</a:t>
            </a:r>
          </a:p>
        </p:txBody>
      </p:sp>
    </p:spTree>
    <p:extLst>
      <p:ext uri="{BB962C8B-B14F-4D97-AF65-F5344CB8AC3E}">
        <p14:creationId xmlns:p14="http://schemas.microsoft.com/office/powerpoint/2010/main" val="4073292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stress the importance of having each person they pray with complete the prayer card. </a:t>
            </a:r>
          </a:p>
          <a:p>
            <a:endParaRPr lang="en-US" dirty="0" smtClean="0"/>
          </a:p>
          <a:p>
            <a:r>
              <a:rPr lang="en-US" dirty="0" smtClean="0"/>
              <a:t>Explain that: </a:t>
            </a:r>
          </a:p>
          <a:p>
            <a:pPr marL="171450" indent="-171450">
              <a:buFont typeface="Arial"/>
              <a:buChar char="•"/>
            </a:pPr>
            <a:r>
              <a:rPr lang="en-US" dirty="0" smtClean="0"/>
              <a:t>This card provides a way for the pop</a:t>
            </a:r>
            <a:r>
              <a:rPr lang="en-US" b="1" dirty="0" smtClean="0"/>
              <a:t>we</a:t>
            </a:r>
            <a:r>
              <a:rPr lang="en-US" dirty="0" smtClean="0"/>
              <a:t> team to follow-up with individuals as needed. This information will not be shared outside of pop</a:t>
            </a:r>
            <a:r>
              <a:rPr lang="en-US" b="1" dirty="0" smtClean="0"/>
              <a:t>we</a:t>
            </a:r>
            <a:r>
              <a:rPr lang="en-US" dirty="0" smtClean="0"/>
              <a:t>. </a:t>
            </a:r>
          </a:p>
          <a:p>
            <a:pPr marL="171450" indent="-171450">
              <a:buFont typeface="Arial"/>
              <a:buChar char="•"/>
            </a:pPr>
            <a:r>
              <a:rPr lang="en-US" dirty="0" smtClean="0"/>
              <a:t>Each Ground Team member will be given a pop</a:t>
            </a:r>
            <a:r>
              <a:rPr lang="en-US" b="1" dirty="0" smtClean="0"/>
              <a:t>we</a:t>
            </a:r>
            <a:r>
              <a:rPr lang="en-US" dirty="0" smtClean="0"/>
              <a:t> apron to wear the night of the concert/event. The apron has pockets for their supplies – their individual prayer card, the ALL IN booklets, and a pen. </a:t>
            </a:r>
          </a:p>
          <a:p>
            <a:pPr marL="171450" indent="-171450">
              <a:buFont typeface="Arial"/>
              <a:buChar char="•"/>
            </a:pPr>
            <a:r>
              <a:rPr lang="en-US" dirty="0" smtClean="0"/>
              <a:t>Once they’ve given the prayer card and briefly explained its purpose, they should hand the individual a pen and ask them to complete the card before they move on to pray with another individual. </a:t>
            </a:r>
          </a:p>
          <a:p>
            <a:pPr marL="171450" indent="-171450">
              <a:buFont typeface="Arial"/>
              <a:buChar char="•"/>
            </a:pPr>
            <a:r>
              <a:rPr lang="en-US" dirty="0" smtClean="0"/>
              <a:t>At the end of the night, the Ground Team Leader will collect all of these cards and give them to Joe West (or another member of the pop</a:t>
            </a:r>
            <a:r>
              <a:rPr lang="en-US" b="1" dirty="0" smtClean="0"/>
              <a:t>we</a:t>
            </a:r>
            <a:r>
              <a:rPr lang="en-US" dirty="0" smtClean="0"/>
              <a:t> team).</a:t>
            </a:r>
          </a:p>
          <a:p>
            <a:pPr marL="171450" indent="-171450">
              <a:buFont typeface="Arial"/>
              <a:buChar char="•"/>
            </a:pPr>
            <a:endParaRPr lang="en-US" dirty="0" smtClean="0"/>
          </a:p>
          <a:p>
            <a:r>
              <a:rPr lang="en-US" dirty="0" smtClean="0"/>
              <a:t>Explain that once the candidate has completed the card, the ground team member can close by saying something like (read the line on the bottom of the slide). </a:t>
            </a:r>
          </a:p>
          <a:p>
            <a:endParaRPr lang="en-US" dirty="0" smtClean="0"/>
          </a:p>
          <a:p>
            <a:r>
              <a:rPr lang="en-US" dirty="0" smtClean="0"/>
              <a:t>Pause here to ask what questions the group may have about the 3-step prayer process.</a:t>
            </a:r>
            <a:endParaRPr lang="en-US" b="1" dirty="0" smtClean="0"/>
          </a:p>
          <a:p>
            <a:pPr marL="0" indent="0">
              <a:buFont typeface="Arial"/>
              <a:buNone/>
            </a:pPr>
            <a:endParaRPr lang="en-US" b="1" baseline="0" dirty="0" smtClean="0"/>
          </a:p>
        </p:txBody>
      </p:sp>
    </p:spTree>
    <p:extLst>
      <p:ext uri="{BB962C8B-B14F-4D97-AF65-F5344CB8AC3E}">
        <p14:creationId xmlns:p14="http://schemas.microsoft.com/office/powerpoint/2010/main" val="4073292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baseline="0" dirty="0" smtClean="0"/>
              <a:t>“Now that we understand the 3-step prayer process, let’s try it for ourselves. A role play will give us a chance not only to “practice before the real thing” – but it will also give us the opportunity to experience what it FEELS like to be prayed over.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Divide your group into pairs. (If there are an odd number of people, you can be a partner to one.)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Explain that: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They should choose who will be the Ground Team Member and who will be their person being prayer over. (They will each have a turn to play each role.)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They should role play the 3-step process as if they had just met after the concert.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If you are the person being prayed over, offer something real in your life that you’d like to pray for.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They should switch roles in about 5 minutes.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After we’ve each played both roles, we’ll come back together as a large group and talk about our experience.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smtClean="0"/>
              <a:t>IMPORTANT KEY POINT: </a:t>
            </a:r>
            <a:r>
              <a:rPr lang="en-US" i="1" baseline="0" dirty="0" smtClean="0"/>
              <a:t>“Remember: It’s less important whether you use all the right words, but more important that your belief in the power of prayer comes through behind your words!” </a:t>
            </a:r>
            <a:endParaRPr lang="en-US" i="1" dirty="0" smtClean="0"/>
          </a:p>
        </p:txBody>
      </p:sp>
    </p:spTree>
    <p:extLst>
      <p:ext uri="{BB962C8B-B14F-4D97-AF65-F5344CB8AC3E}">
        <p14:creationId xmlns:p14="http://schemas.microsoft.com/office/powerpoint/2010/main" val="936843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Spend a few minutes to debrief the role play using the three discussion starters on the slide.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IMPORTANT KEY POINT: </a:t>
            </a:r>
            <a:endParaRPr lang="en-US" b="1" dirty="0" smtClean="0"/>
          </a:p>
          <a:p>
            <a:r>
              <a:rPr lang="en-US" dirty="0" smtClean="0"/>
              <a:t>Here’s what</a:t>
            </a:r>
            <a:r>
              <a:rPr lang="en-US" baseline="0" dirty="0" smtClean="0"/>
              <a:t> we hope you hear in your debrief!</a:t>
            </a:r>
          </a:p>
          <a:p>
            <a:pPr marL="171450" indent="-171450">
              <a:buFont typeface="Arial"/>
              <a:buChar char="•"/>
            </a:pPr>
            <a:r>
              <a:rPr lang="en-US" baseline="0" dirty="0" smtClean="0"/>
              <a:t>The 3-step process is simple to remember and feels very natural.</a:t>
            </a:r>
          </a:p>
          <a:p>
            <a:pPr marL="171450" indent="-171450">
              <a:buFont typeface="Arial"/>
              <a:buChar char="•"/>
            </a:pPr>
            <a:r>
              <a:rPr lang="en-US" baseline="0" dirty="0" smtClean="0"/>
              <a:t>It felt good to pray for someone – and it felt even better to have someone pray for me!</a:t>
            </a:r>
          </a:p>
          <a:p>
            <a:pPr marL="171450" indent="-171450">
              <a:buFont typeface="Arial"/>
              <a:buChar char="•"/>
            </a:pPr>
            <a:r>
              <a:rPr lang="en-US" baseline="0" dirty="0" smtClean="0"/>
              <a:t>I could use this 3-step process with my spouse, children, in other church groups – this was really worthwhile! </a:t>
            </a:r>
            <a:endParaRPr lang="en-US" dirty="0"/>
          </a:p>
        </p:txBody>
      </p:sp>
    </p:spTree>
    <p:extLst>
      <p:ext uri="{BB962C8B-B14F-4D97-AF65-F5344CB8AC3E}">
        <p14:creationId xmlns:p14="http://schemas.microsoft.com/office/powerpoint/2010/main" val="936843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“Let’s finish our session with a few important</a:t>
            </a:r>
            <a:r>
              <a:rPr lang="en-US" i="1" baseline="0" dirty="0" smtClean="0"/>
              <a:t> logistical items…”</a:t>
            </a:r>
            <a:endParaRPr lang="en-US" i="0" baseline="0" dirty="0" smtClean="0"/>
          </a:p>
          <a:p>
            <a:endParaRPr lang="en-US" i="0" baseline="0" dirty="0" smtClean="0"/>
          </a:p>
          <a:p>
            <a:r>
              <a:rPr lang="en-US" i="0" baseline="0" dirty="0" smtClean="0"/>
              <a:t>Read through the Event Expectations listed on the slide. </a:t>
            </a:r>
          </a:p>
          <a:p>
            <a:endParaRPr lang="en-US" i="0" baseline="0" dirty="0" smtClean="0"/>
          </a:p>
          <a:p>
            <a:r>
              <a:rPr lang="en-US" i="0" baseline="0" dirty="0" smtClean="0"/>
              <a:t>Your group may have questions – so we’ve tried to answer the most FAQs on the next few slides. </a:t>
            </a:r>
          </a:p>
          <a:p>
            <a:pPr marL="171450" indent="-171450">
              <a:buFont typeface="Arial"/>
              <a:buChar char="•"/>
            </a:pPr>
            <a:r>
              <a:rPr lang="en-US" i="0" baseline="0" dirty="0" smtClean="0"/>
              <a:t>If you are asked a question that you aren’t sure of the answer to – please reach out to the </a:t>
            </a:r>
            <a:r>
              <a:rPr lang="en-US" i="0" baseline="0" dirty="0" err="1" smtClean="0"/>
              <a:t>pop</a:t>
            </a:r>
            <a:r>
              <a:rPr lang="en-US" b="1" i="0" baseline="0" dirty="0" err="1" smtClean="0"/>
              <a:t>we</a:t>
            </a:r>
            <a:r>
              <a:rPr lang="en-US" i="0" baseline="0" dirty="0" smtClean="0"/>
              <a:t> team and we’ll help you find out!</a:t>
            </a:r>
            <a:endParaRPr lang="en-US" i="0" dirty="0"/>
          </a:p>
        </p:txBody>
      </p:sp>
    </p:spTree>
    <p:extLst>
      <p:ext uri="{BB962C8B-B14F-4D97-AF65-F5344CB8AC3E}">
        <p14:creationId xmlns:p14="http://schemas.microsoft.com/office/powerpoint/2010/main" val="485617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 to know your venue</a:t>
            </a:r>
            <a:r>
              <a:rPr lang="en-US" baseline="0" dirty="0" smtClean="0"/>
              <a:t> and whether seats are individually purchased or if the tickets are general admission.  </a:t>
            </a:r>
            <a:endParaRPr lang="en-US" dirty="0"/>
          </a:p>
        </p:txBody>
      </p:sp>
    </p:spTree>
    <p:extLst>
      <p:ext uri="{BB962C8B-B14F-4D97-AF65-F5344CB8AC3E}">
        <p14:creationId xmlns:p14="http://schemas.microsoft.com/office/powerpoint/2010/main" val="2912698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Depending on your group and your interest, you may even consider hosting a post-session even</a:t>
            </a:r>
            <a:r>
              <a:rPr lang="en-US" baseline="0" dirty="0" smtClean="0"/>
              <a:t>t in the days following the show.  It would be great for the members to share what they learned, how they felt, places they’ve used the prayer process outside of this event, etc.  </a:t>
            </a:r>
            <a:endParaRPr lang="en-US" dirty="0"/>
          </a:p>
        </p:txBody>
      </p:sp>
    </p:spTree>
    <p:extLst>
      <p:ext uri="{BB962C8B-B14F-4D97-AF65-F5344CB8AC3E}">
        <p14:creationId xmlns:p14="http://schemas.microsoft.com/office/powerpoint/2010/main" val="1786178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“Now</a:t>
            </a:r>
            <a:r>
              <a:rPr lang="en-US" i="1" baseline="0" dirty="0" smtClean="0"/>
              <a:t> that we’ve learned a little about each other, here’s what we are going to work to accomplish tonight.” </a:t>
            </a:r>
          </a:p>
          <a:p>
            <a:endParaRPr lang="en-US" dirty="0" smtClean="0"/>
          </a:p>
          <a:p>
            <a:r>
              <a:rPr lang="en-US" dirty="0" smtClean="0"/>
              <a:t>R</a:t>
            </a:r>
            <a:r>
              <a:rPr lang="en-US" baseline="0" dirty="0" smtClean="0"/>
              <a:t>ead the 3 objectives on the slide. </a:t>
            </a:r>
          </a:p>
          <a:p>
            <a:endParaRPr lang="en-US" dirty="0" smtClean="0"/>
          </a:p>
          <a:p>
            <a:r>
              <a:rPr lang="en-US" dirty="0" smtClean="0"/>
              <a:t>Click to advance the slide. </a:t>
            </a:r>
          </a:p>
          <a:p>
            <a:endParaRPr lang="en-US" baseline="0" dirty="0" smtClean="0"/>
          </a:p>
          <a:p>
            <a:r>
              <a:rPr lang="en-US" baseline="0" dirty="0" smtClean="0"/>
              <a:t>Then, please read the following note from the </a:t>
            </a:r>
            <a:r>
              <a:rPr lang="en-US" baseline="0" dirty="0" err="1" smtClean="0"/>
              <a:t>pop</a:t>
            </a:r>
            <a:r>
              <a:rPr lang="en-US" b="1" baseline="0" dirty="0" err="1" smtClean="0"/>
              <a:t>we</a:t>
            </a:r>
            <a:r>
              <a:rPr lang="en-US" b="0" baseline="0" dirty="0" smtClean="0"/>
              <a:t> team:</a:t>
            </a:r>
            <a:r>
              <a:rPr lang="en-US" baseline="0" dirty="0" smtClean="0"/>
              <a:t> </a:t>
            </a:r>
          </a:p>
          <a:p>
            <a:pPr lvl="1"/>
            <a:r>
              <a:rPr lang="en-US" baseline="0" dirty="0" smtClean="0"/>
              <a:t>Our ministry is passionate about taking Christian music beyond entertainment.  Your desire to help with this local event is tremendous and LIVES WILL BE CHANGED as a result of the prayers that are lifted that night and after. However, we also pray that the team you have assembled will learn meaningful insights during this session that they will then share with family, friends, and others in the community. The power of prayer is truly God’s gift to us. Believing in that power creates miracles on earth. We will spend time on the prayer process and belief in that process later in the session. Thank you for being part of this Ground Team and for helping to make miracles happen!</a:t>
            </a:r>
            <a:endParaRPr lang="en-US" baseline="0" dirty="0"/>
          </a:p>
          <a:p>
            <a:pPr lvl="0"/>
            <a:endParaRPr lang="en-US" baseline="0" dirty="0"/>
          </a:p>
          <a:p>
            <a:pPr lvl="0"/>
            <a:r>
              <a:rPr lang="en-US" i="1" baseline="0" dirty="0" smtClean="0"/>
              <a:t>“Let’s hear more about the story behind </a:t>
            </a:r>
            <a:r>
              <a:rPr lang="en-US" i="1" baseline="0" dirty="0" err="1" smtClean="0"/>
              <a:t>popwe</a:t>
            </a:r>
            <a:r>
              <a:rPr lang="en-US" i="1" baseline="0" dirty="0" smtClean="0"/>
              <a:t> from Matthew West.”</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When you click to advance to the next slide, it will automatically launch into the video for the song.</a:t>
            </a:r>
          </a:p>
          <a:p>
            <a:pPr lvl="0"/>
            <a:endParaRPr lang="en-US" i="1" baseline="0" dirty="0" smtClean="0"/>
          </a:p>
        </p:txBody>
      </p:sp>
    </p:spTree>
    <p:extLst>
      <p:ext uri="{BB962C8B-B14F-4D97-AF65-F5344CB8AC3E}">
        <p14:creationId xmlns:p14="http://schemas.microsoft.com/office/powerpoint/2010/main" val="879381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4939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6066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“Before</a:t>
            </a:r>
            <a:r>
              <a:rPr lang="en-US" i="1" baseline="0" dirty="0" smtClean="0"/>
              <a:t> we conclude, I’d like to call your attention to one last item. Since our ministry is focused on prayer – it seems only fitting that we would each commit to praying every day between now and the concert/event.” </a:t>
            </a:r>
          </a:p>
          <a:p>
            <a:endParaRPr lang="en-US" i="1" baseline="0" dirty="0" smtClean="0"/>
          </a:p>
          <a:p>
            <a:r>
              <a:rPr lang="en-US" i="0" baseline="0" dirty="0" smtClean="0"/>
              <a:t>Ask everyone to take out their copy of the Prayer Requests sheet. Explain that this is a list of prayers that we are asked to lift up each day. </a:t>
            </a:r>
          </a:p>
          <a:p>
            <a:endParaRPr lang="en-US" i="0" baseline="0" dirty="0" smtClean="0"/>
          </a:p>
          <a:p>
            <a:r>
              <a:rPr lang="en-US" i="1" baseline="0" dirty="0" smtClean="0"/>
              <a:t>“Perhaps most importantly – let’s commit to praying that God will touch the hearts and minds of all those who attend the event – including each of ours!”</a:t>
            </a:r>
          </a:p>
        </p:txBody>
      </p:sp>
    </p:spTree>
    <p:extLst>
      <p:ext uri="{BB962C8B-B14F-4D97-AF65-F5344CB8AC3E}">
        <p14:creationId xmlns:p14="http://schemas.microsoft.com/office/powerpoint/2010/main" val="1097370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I.   Let me share one final video message from Matthew. </a:t>
            </a:r>
          </a:p>
          <a:p>
            <a:endParaRPr lang="en-US" i="0" baseline="0" dirty="0" smtClean="0"/>
          </a:p>
          <a:p>
            <a:pPr marL="628650" lvl="1" indent="-171450">
              <a:buFont typeface="Arial"/>
              <a:buChar char="•"/>
            </a:pPr>
            <a:r>
              <a:rPr lang="en-US" i="0" baseline="0" dirty="0" smtClean="0"/>
              <a:t>Click </a:t>
            </a:r>
            <a:r>
              <a:rPr lang="en-US" i="0" u="sng" baseline="0" dirty="0" smtClean="0"/>
              <a:t>on the video thumbnail</a:t>
            </a:r>
            <a:r>
              <a:rPr lang="en-US" i="0" baseline="0" dirty="0" smtClean="0"/>
              <a:t> to play the video. (If you click elsewhere on the slide, it will end the slideshow.)</a:t>
            </a:r>
          </a:p>
          <a:p>
            <a:pPr marL="628650" lvl="1" indent="-171450">
              <a:buFont typeface="Arial"/>
              <a:buChar char="•"/>
            </a:pPr>
            <a:endParaRPr lang="en-US" i="0" baseline="0" dirty="0" smtClean="0"/>
          </a:p>
          <a:p>
            <a:pPr marL="0" lvl="0" indent="0">
              <a:buFont typeface="Arial"/>
              <a:buNone/>
            </a:pPr>
            <a:r>
              <a:rPr lang="en-US" i="0" baseline="0" dirty="0" smtClean="0"/>
              <a:t>II.  Debrief by:</a:t>
            </a:r>
          </a:p>
          <a:p>
            <a:pPr marL="0" lvl="0" indent="0">
              <a:buFont typeface="Arial"/>
              <a:buNone/>
            </a:pPr>
            <a:endParaRPr lang="en-US" i="0" baseline="0" dirty="0" smtClean="0"/>
          </a:p>
          <a:p>
            <a:pPr marL="628650" lvl="1" indent="-171450">
              <a:buFont typeface="Arial"/>
              <a:buChar char="•"/>
            </a:pPr>
            <a:r>
              <a:rPr lang="en-US" i="0" baseline="0" dirty="0" smtClean="0"/>
              <a:t>Asking each person to share ONE reflection about this session. </a:t>
            </a:r>
          </a:p>
          <a:p>
            <a:pPr marL="628650" lvl="1" indent="-171450">
              <a:buFont typeface="Arial"/>
              <a:buChar char="•"/>
            </a:pPr>
            <a:r>
              <a:rPr lang="en-US" i="0" baseline="0" dirty="0" smtClean="0"/>
              <a:t>Reminding everyone to continue to lift the </a:t>
            </a:r>
            <a:r>
              <a:rPr lang="en-US" i="0" baseline="0" dirty="0" err="1" smtClean="0"/>
              <a:t>pop</a:t>
            </a:r>
            <a:r>
              <a:rPr lang="en-US" b="1" i="0" baseline="0" dirty="0" err="1" smtClean="0"/>
              <a:t>we</a:t>
            </a:r>
            <a:r>
              <a:rPr lang="en-US" i="0" baseline="0" dirty="0" smtClean="0"/>
              <a:t> prayer requests. </a:t>
            </a:r>
          </a:p>
          <a:p>
            <a:pPr marL="628650" lvl="1" indent="-171450">
              <a:buFont typeface="Arial"/>
              <a:buChar char="•"/>
            </a:pPr>
            <a:r>
              <a:rPr lang="en-US" i="0" baseline="0" dirty="0" smtClean="0"/>
              <a:t>Asking each person to practice the prayer process with others, especially their loved ones. </a:t>
            </a:r>
          </a:p>
          <a:p>
            <a:pPr marL="457200" lvl="1" indent="0">
              <a:buFont typeface="Arial"/>
              <a:buNone/>
            </a:pPr>
            <a:endParaRPr lang="en-US" i="0" baseline="0" dirty="0" smtClean="0"/>
          </a:p>
          <a:p>
            <a:pPr marL="285750" indent="-285750">
              <a:buAutoNum type="romanUcPeriod" startAt="3"/>
            </a:pPr>
            <a:r>
              <a:rPr lang="en-US" i="0" baseline="0" dirty="0" smtClean="0"/>
              <a:t>Close in prayer. You may use the following prayer, which includes several of the prayer requests from the handout – or you can pray your own. </a:t>
            </a:r>
          </a:p>
          <a:p>
            <a:pPr marL="0" indent="0">
              <a:buNone/>
            </a:pPr>
            <a:endParaRPr lang="en-US" i="0" baseline="0" dirty="0" smtClean="0"/>
          </a:p>
          <a:p>
            <a:pPr marL="457200" lvl="1" indent="0">
              <a:buNone/>
            </a:pPr>
            <a:r>
              <a:rPr lang="en-US" i="0" baseline="0" dirty="0" smtClean="0"/>
              <a:t>Lord, we thank you for bringing us together and calling us to this ministry. We truly believe that you hear and answer our prayers. We ask for your blessings for:</a:t>
            </a:r>
          </a:p>
          <a:p>
            <a:pPr marL="628650" lvl="1" indent="-171450">
              <a:buFont typeface="Arial"/>
              <a:buChar char="•"/>
            </a:pPr>
            <a:r>
              <a:rPr lang="en-US" i="0" baseline="0" dirty="0" smtClean="0"/>
              <a:t>Our upcoming Matthew West show – and all of the upcoming shows on his fall tour – that you may show your presence to all who attend..</a:t>
            </a:r>
          </a:p>
          <a:p>
            <a:pPr marL="628650" lvl="1" indent="-171450">
              <a:buFont typeface="Arial"/>
              <a:buChar char="•"/>
            </a:pPr>
            <a:r>
              <a:rPr lang="en-US" i="0" baseline="0" dirty="0" smtClean="0"/>
              <a:t>Those who will attend – that they may experience salvation and healing through the music and those they encounter at the show.</a:t>
            </a:r>
          </a:p>
          <a:p>
            <a:pPr marL="628650" lvl="1" indent="-171450">
              <a:buFont typeface="Arial"/>
              <a:buChar char="•"/>
            </a:pPr>
            <a:r>
              <a:rPr lang="en-US" i="0" baseline="0" dirty="0" smtClean="0"/>
              <a:t>All those associated with the show – Matthew, the band, the crew, other musicians – for their health and safe travel.</a:t>
            </a:r>
          </a:p>
          <a:p>
            <a:pPr marL="628650" lvl="1" indent="-171450">
              <a:buFont typeface="Arial"/>
              <a:buChar char="•"/>
            </a:pPr>
            <a:r>
              <a:rPr lang="en-US" i="0" baseline="0" dirty="0" smtClean="0"/>
              <a:t>All of us tonight – that by serving others in this ministry, our own faith and our belief in the power of prayer may be strengthened.</a:t>
            </a:r>
          </a:p>
          <a:p>
            <a:pPr marL="628650" lvl="1" indent="-171450">
              <a:buFont typeface="Arial"/>
              <a:buChar char="•"/>
            </a:pPr>
            <a:r>
              <a:rPr lang="en-US" i="0" baseline="0" dirty="0" smtClean="0"/>
              <a:t>And for our own needs – those we’ve prayed for together, and those we hold deep in our hearts. </a:t>
            </a:r>
          </a:p>
          <a:p>
            <a:pPr marL="457200" lvl="1" indent="0">
              <a:buFont typeface="Arial"/>
              <a:buNone/>
            </a:pPr>
            <a:r>
              <a:rPr lang="en-US" i="0" baseline="0" dirty="0" smtClean="0"/>
              <a:t>It is written in Isaiah: </a:t>
            </a:r>
            <a:r>
              <a:rPr lang="en-US" i="1" baseline="0" dirty="0" smtClean="0"/>
              <a:t>Then I heard the voice of the Lord saying, “Whom shall I send? Who will go for us? And I said “Here I am. Send me.” </a:t>
            </a:r>
          </a:p>
          <a:p>
            <a:pPr marL="457200" lvl="1" indent="0">
              <a:buFont typeface="Arial"/>
              <a:buNone/>
            </a:pPr>
            <a:r>
              <a:rPr lang="en-US" i="0" baseline="0" dirty="0" smtClean="0"/>
              <a:t>Bless us as you send us forth to do your work. </a:t>
            </a:r>
          </a:p>
          <a:p>
            <a:pPr marL="457200" lvl="1" indent="0">
              <a:buFont typeface="Arial"/>
              <a:buNone/>
            </a:pPr>
            <a:r>
              <a:rPr lang="en-US" i="0" baseline="0" dirty="0" smtClean="0"/>
              <a:t>Father, we lift these prayers in the name of Jesus, your Son. </a:t>
            </a:r>
          </a:p>
          <a:p>
            <a:pPr marL="457200" lvl="1" indent="0">
              <a:buFont typeface="Arial"/>
              <a:buNone/>
            </a:pPr>
            <a:r>
              <a:rPr lang="en-US" i="0" baseline="0" dirty="0" smtClean="0"/>
              <a:t>Amen. </a:t>
            </a:r>
          </a:p>
          <a:p>
            <a:endParaRPr lang="en-US" dirty="0" smtClean="0"/>
          </a:p>
          <a:p>
            <a:r>
              <a:rPr lang="en-US" dirty="0" smtClean="0"/>
              <a:t>Thank</a:t>
            </a:r>
            <a:r>
              <a:rPr lang="en-US" baseline="0" dirty="0" smtClean="0"/>
              <a:t> everyone for coming!</a:t>
            </a:r>
            <a:endParaRPr lang="en-US" dirty="0"/>
          </a:p>
        </p:txBody>
      </p:sp>
    </p:spTree>
    <p:extLst>
      <p:ext uri="{BB962C8B-B14F-4D97-AF65-F5344CB8AC3E}">
        <p14:creationId xmlns:p14="http://schemas.microsoft.com/office/powerpoint/2010/main" val="1897449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“To help INTRODUCE</a:t>
            </a:r>
            <a:r>
              <a:rPr lang="en-US" i="1" baseline="0" dirty="0" smtClean="0"/>
              <a:t> us to the mission of </a:t>
            </a:r>
            <a:r>
              <a:rPr lang="en-US" i="1" baseline="0" dirty="0" err="1" smtClean="0"/>
              <a:t>pop</a:t>
            </a:r>
            <a:r>
              <a:rPr lang="en-US" b="1" i="1" baseline="0" dirty="0" err="1" smtClean="0"/>
              <a:t>we</a:t>
            </a:r>
            <a:r>
              <a:rPr lang="en-US" i="1" baseline="0" dirty="0" smtClean="0"/>
              <a:t>, let’s listen to Matthew West share the story behind his call to build this ministry.” </a:t>
            </a:r>
          </a:p>
          <a:p>
            <a:endParaRPr lang="en-US" dirty="0" smtClean="0"/>
          </a:p>
          <a:p>
            <a:r>
              <a:rPr lang="en-US" dirty="0" smtClean="0"/>
              <a:t>Play</a:t>
            </a:r>
            <a:r>
              <a:rPr lang="en-US" baseline="0" dirty="0" smtClean="0"/>
              <a:t> the Intro video. </a:t>
            </a:r>
          </a:p>
          <a:p>
            <a:pPr marL="628650" lvl="1" indent="-171450">
              <a:buFont typeface="Arial"/>
              <a:buChar char="•"/>
            </a:pPr>
            <a:r>
              <a:rPr lang="en-US" i="0" baseline="0" dirty="0" smtClean="0"/>
              <a:t>Click </a:t>
            </a:r>
            <a:r>
              <a:rPr lang="en-US" i="0" u="sng" baseline="0" dirty="0" smtClean="0"/>
              <a:t>on the video thumbnail</a:t>
            </a:r>
            <a:r>
              <a:rPr lang="en-US" i="0" baseline="0" dirty="0" smtClean="0"/>
              <a:t> to play the video. (If you click elsewhere on the slide, it will end the slideshow.)</a:t>
            </a:r>
          </a:p>
          <a:p>
            <a:pPr marL="628650" lvl="1" indent="-171450">
              <a:buFont typeface="Arial"/>
              <a:buChar char="•"/>
            </a:pPr>
            <a:endParaRPr lang="en-US" i="0" baseline="0" dirty="0" smtClean="0"/>
          </a:p>
          <a:p>
            <a:endParaRPr lang="en-US" baseline="0" dirty="0" smtClean="0"/>
          </a:p>
          <a:p>
            <a:endParaRPr lang="en-US" baseline="0" dirty="0" smtClean="0"/>
          </a:p>
          <a:p>
            <a:r>
              <a:rPr lang="en-US" baseline="0" dirty="0" smtClean="0"/>
              <a:t>After the video, you may want to say something like:</a:t>
            </a:r>
          </a:p>
          <a:p>
            <a:r>
              <a:rPr lang="en-US" i="1" baseline="0" dirty="0" smtClean="0"/>
              <a:t>“Now, let’s take a deeper look at how Matthew West’s ministry, </a:t>
            </a:r>
            <a:r>
              <a:rPr lang="en-US" i="1" baseline="0" dirty="0" err="1" smtClean="0"/>
              <a:t>popwe</a:t>
            </a:r>
            <a:r>
              <a:rPr lang="en-US" i="1" baseline="0" dirty="0" smtClean="0"/>
              <a:t>, serves.”</a:t>
            </a:r>
          </a:p>
        </p:txBody>
      </p:sp>
    </p:spTree>
    <p:extLst>
      <p:ext uri="{BB962C8B-B14F-4D97-AF65-F5344CB8AC3E}">
        <p14:creationId xmlns:p14="http://schemas.microsoft.com/office/powerpoint/2010/main" val="2276035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The purpose of this slide is so that the Ground Team can be informed about </a:t>
            </a:r>
            <a:r>
              <a:rPr lang="en-US" baseline="0" dirty="0" err="1" smtClean="0"/>
              <a:t>popwe</a:t>
            </a:r>
            <a:r>
              <a:rPr lang="en-US" baseline="0" dirty="0" smtClean="0"/>
              <a:t> and be able to share that information with those who ask about </a:t>
            </a:r>
            <a:r>
              <a:rPr lang="en-US" baseline="0" dirty="0" err="1" smtClean="0"/>
              <a:t>popwe</a:t>
            </a:r>
            <a:r>
              <a:rPr lang="en-US" baseline="0" dirty="0" smtClean="0"/>
              <a:t> during the concert. </a:t>
            </a:r>
          </a:p>
          <a:p>
            <a:pPr marL="171450" indent="-171450">
              <a:buFontTx/>
              <a:buChar char="-"/>
            </a:pPr>
            <a:endParaRPr lang="en-US" baseline="0" dirty="0" smtClean="0"/>
          </a:p>
          <a:p>
            <a:pPr marL="171450" indent="-171450">
              <a:buFontTx/>
              <a:buChar char="-"/>
            </a:pPr>
            <a:r>
              <a:rPr lang="en-US" baseline="0" dirty="0" smtClean="0"/>
              <a:t>Read through each way </a:t>
            </a:r>
            <a:r>
              <a:rPr lang="en-US" baseline="0" dirty="0" err="1" smtClean="0"/>
              <a:t>popwe</a:t>
            </a:r>
            <a:r>
              <a:rPr lang="en-US" baseline="0" dirty="0" smtClean="0"/>
              <a:t> serves</a:t>
            </a:r>
          </a:p>
          <a:p>
            <a:pPr marL="171450" indent="-171450">
              <a:buFontTx/>
              <a:buChar char="-"/>
            </a:pPr>
            <a:endParaRPr lang="en-US" baseline="0" dirty="0" smtClean="0"/>
          </a:p>
          <a:p>
            <a:r>
              <a:rPr lang="en-US" baseline="0" dirty="0" smtClean="0"/>
              <a:t>- You can let people know that they can visit </a:t>
            </a:r>
            <a:r>
              <a:rPr lang="en-US" baseline="0" dirty="0" err="1" smtClean="0"/>
              <a:t>popwe.org</a:t>
            </a:r>
            <a:r>
              <a:rPr lang="en-US" baseline="0" dirty="0" smtClean="0"/>
              <a:t> for a deeper look into the 4 ways we serve and to see the resources we offer. </a:t>
            </a:r>
          </a:p>
          <a:p>
            <a:endParaRPr lang="en-US" baseline="0" dirty="0" smtClean="0"/>
          </a:p>
          <a:p>
            <a:r>
              <a:rPr lang="en-US" i="1" baseline="0" dirty="0" smtClean="0"/>
              <a:t>Now, let’s look at what popwe believes.</a:t>
            </a:r>
          </a:p>
        </p:txBody>
      </p:sp>
    </p:spTree>
    <p:extLst>
      <p:ext uri="{BB962C8B-B14F-4D97-AF65-F5344CB8AC3E}">
        <p14:creationId xmlns:p14="http://schemas.microsoft.com/office/powerpoint/2010/main" val="481295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Pass out copies of the statement of faith to each Ground Team Member. </a:t>
            </a:r>
          </a:p>
          <a:p>
            <a:endParaRPr lang="en-US" i="1" baseline="0" dirty="0" smtClean="0"/>
          </a:p>
          <a:p>
            <a:r>
              <a:rPr lang="en-US" i="1" baseline="0" dirty="0" smtClean="0"/>
              <a:t>Because we are representatives of Matthew West’s ministry at the concert, it is important for us to know and represent what pop</a:t>
            </a:r>
            <a:r>
              <a:rPr lang="en-US" b="1" i="1" baseline="0" dirty="0" smtClean="0"/>
              <a:t>we</a:t>
            </a:r>
            <a:r>
              <a:rPr lang="en-US" i="1" baseline="0" dirty="0" smtClean="0"/>
              <a:t> believes. </a:t>
            </a:r>
          </a:p>
          <a:p>
            <a:endParaRPr lang="en-US" baseline="0" dirty="0" smtClean="0"/>
          </a:p>
          <a:p>
            <a:r>
              <a:rPr lang="en-US" baseline="0" dirty="0" smtClean="0"/>
              <a:t>Give everyone time to read over the Statement of Faith and read this slide aloud to them. Once everyone has had time to look it over, have everyone sign the Statement of Faith and hand them back to you so that you can keep them and bring them to Pastor Joe West at the show, or you can scan them over to </a:t>
            </a:r>
            <a:r>
              <a:rPr lang="en-US" baseline="0" dirty="0" err="1" smtClean="0"/>
              <a:t>erica@populationwe.com</a:t>
            </a:r>
            <a:r>
              <a:rPr lang="en-US" baseline="0" dirty="0" smtClean="0"/>
              <a:t>. </a:t>
            </a:r>
          </a:p>
          <a:p>
            <a:endParaRPr lang="en-US" baseline="0" dirty="0" smtClean="0"/>
          </a:p>
          <a:p>
            <a:r>
              <a:rPr lang="en-US" baseline="0" dirty="0" smtClean="0"/>
              <a:t>- After this slide, you may want to say something like:</a:t>
            </a:r>
          </a:p>
          <a:p>
            <a:r>
              <a:rPr lang="en-US" i="1" baseline="0" dirty="0" smtClean="0"/>
              <a:t>“During Matthew’s concerts, Matthew shares the inspiration behind many of his songs that have been written based on powerful stories of God’s great impact in people’s lives. Many members of the audience are affected by these stories in profound ways and will be inspired to seek prayer or help if they can relate to those stories. Let’s take a look at one of those stories:”</a:t>
            </a:r>
            <a:endParaRPr lang="en-US" dirty="0" smtClean="0"/>
          </a:p>
          <a:p>
            <a:endParaRPr lang="en-US" dirty="0"/>
          </a:p>
        </p:txBody>
      </p:sp>
    </p:spTree>
    <p:extLst>
      <p:ext uri="{BB962C8B-B14F-4D97-AF65-F5344CB8AC3E}">
        <p14:creationId xmlns:p14="http://schemas.microsoft.com/office/powerpoint/2010/main" val="2085754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“This story centers</a:t>
            </a:r>
            <a:r>
              <a:rPr lang="en-US" i="1" baseline="0" dirty="0" smtClean="0"/>
              <a:t> around Jordan and the personal challenge that he faced.”</a:t>
            </a:r>
          </a:p>
          <a:p>
            <a:endParaRPr lang="en-US" i="1" baseline="0" dirty="0" smtClean="0"/>
          </a:p>
          <a:p>
            <a:r>
              <a:rPr lang="en-US" i="0" baseline="0" dirty="0" smtClean="0"/>
              <a:t>Explain that you will READ Jordan’s story, LISTEN to the song it inspired, and SHARE our reactions. </a:t>
            </a:r>
            <a:endParaRPr lang="en-US" i="0" dirty="0"/>
          </a:p>
        </p:txBody>
      </p:sp>
    </p:spTree>
    <p:extLst>
      <p:ext uri="{BB962C8B-B14F-4D97-AF65-F5344CB8AC3E}">
        <p14:creationId xmlns:p14="http://schemas.microsoft.com/office/powerpoint/2010/main" val="2737637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aseline="0" dirty="0" smtClean="0"/>
              <a:t>A copy of this story is also available in your Facilitator Guide. The words will scroll up on their own (do not click).  Either read it out loud or ask the group to read it individually to themselves.</a:t>
            </a:r>
          </a:p>
          <a:p>
            <a:pPr marL="0" indent="0">
              <a:buFont typeface="Arial"/>
              <a:buNone/>
            </a:pPr>
            <a:endParaRPr lang="en-US" baseline="0" dirty="0" smtClean="0"/>
          </a:p>
          <a:p>
            <a:pPr marL="171450" indent="-171450">
              <a:buFont typeface="Arial"/>
              <a:buChar char="•"/>
            </a:pPr>
            <a:r>
              <a:rPr lang="en-US" baseline="0" dirty="0" smtClean="0"/>
              <a:t>When you click to advance to the next slide, it will automatically launch into the video for the song.</a:t>
            </a:r>
          </a:p>
          <a:p>
            <a:endParaRPr lang="en-US" baseline="0" dirty="0" smtClean="0"/>
          </a:p>
        </p:txBody>
      </p:sp>
    </p:spTree>
    <p:extLst>
      <p:ext uri="{BB962C8B-B14F-4D97-AF65-F5344CB8AC3E}">
        <p14:creationId xmlns:p14="http://schemas.microsoft.com/office/powerpoint/2010/main" val="1791219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for</a:t>
            </a:r>
            <a:r>
              <a:rPr lang="en-US" baseline="0" dirty="0" smtClean="0"/>
              <a:t> any reason you are unable to play the video, you can also launch it from </a:t>
            </a:r>
            <a:r>
              <a:rPr lang="en-US" baseline="0" dirty="0" err="1" smtClean="0"/>
              <a:t>www.vevo.com</a:t>
            </a:r>
            <a:r>
              <a:rPr lang="en-US" baseline="0" dirty="0" smtClean="0"/>
              <a:t> (search for Matthew West – then select “Hello My Name Is Lyric Video). </a:t>
            </a:r>
            <a:endParaRPr lang="en-US" dirty="0" smtClean="0"/>
          </a:p>
        </p:txBody>
      </p:sp>
    </p:spTree>
    <p:extLst>
      <p:ext uri="{BB962C8B-B14F-4D97-AF65-F5344CB8AC3E}">
        <p14:creationId xmlns:p14="http://schemas.microsoft.com/office/powerpoint/2010/main" val="1077523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A97DF9-BA6B-E643-80AB-386B3FCB7A3F}" type="datetime1">
              <a:rPr lang="en-US" smtClean="0"/>
              <a:t>10/17/17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2602751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1_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76118B77-32A0-8C46-9428-67D4E5EF7B5E}" type="datetime1">
              <a:rPr lang="en-US" smtClean="0"/>
              <a:t>10/17/17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extLst>
      <p:ext uri="{BB962C8B-B14F-4D97-AF65-F5344CB8AC3E}">
        <p14:creationId xmlns:p14="http://schemas.microsoft.com/office/powerpoint/2010/main" val="289254147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1E846-BC19-0B4A-80A9-4EE03D27D4D1}" type="datetime1">
              <a:rPr lang="en-US" smtClean="0"/>
              <a:t>10/17/17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2137309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DBAFD8-6134-B048-9C79-1A5F7839C47E}" type="datetime1">
              <a:rPr lang="en-US" smtClean="0"/>
              <a:t>10/17/17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439962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BC3F17-C0ED-2242-ACFB-A343E17ED5A2}" type="datetime1">
              <a:rPr lang="en-US" smtClean="0"/>
              <a:t>10/17/17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117064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F477-0456-AF46-B35B-9BE6D467CE3A}" type="datetime1">
              <a:rPr lang="en-US" smtClean="0"/>
              <a:t>10/17/17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1334048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34EE15-EAEE-C24A-84DA-DEEEE0B69994}" type="datetime1">
              <a:rPr lang="en-US" smtClean="0"/>
              <a:t>10/17/17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1290752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34DA0F-E587-9040-BB29-60A664CDC51F}" type="datetime1">
              <a:rPr lang="en-US" smtClean="0"/>
              <a:t>10/17/17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1345498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E40C4-9524-4441-BE8B-52FE5DD37C8D}" type="datetime1">
              <a:rPr lang="en-US" smtClean="0"/>
              <a:t>10/17/17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3261461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F2D301-CE62-B04F-9F87-A64ADC26F791}" type="datetime1">
              <a:rPr lang="en-US" smtClean="0"/>
              <a:t>10/17/17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546637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972B45-D0AE-4542-A8BB-7AE6F242C6CD}" type="datetime1">
              <a:rPr lang="en-US" smtClean="0"/>
              <a:t>10/17/17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893894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171209271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14C1FC-2FE1-CC41-BA43-7DD9AE38B8FA}" type="datetime1">
              <a:rPr lang="en-US" smtClean="0"/>
              <a:t>10/17/17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782569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17989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6B545B93-00A5-1B40-BBFA-5AF651FA2DD4}" type="datetime1">
              <a:rPr lang="en-US" smtClean="0"/>
              <a:t>10/17/17</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extLst>
      <p:ext uri="{BB962C8B-B14F-4D97-AF65-F5344CB8AC3E}">
        <p14:creationId xmlns:p14="http://schemas.microsoft.com/office/powerpoint/2010/main" val="270526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0E4CBFC8-66B4-E44A-A9D3-D2ACB722BB57}" type="datetime1">
              <a:rPr lang="en-US" smtClean="0"/>
              <a:t>10/17/17</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smtClean="0"/>
              <a:t>Click to edit Master title style</a:t>
            </a:r>
            <a:endParaRPr lang="en-US" dirty="0"/>
          </a:p>
        </p:txBody>
      </p:sp>
    </p:spTree>
    <p:extLst>
      <p:ext uri="{BB962C8B-B14F-4D97-AF65-F5344CB8AC3E}">
        <p14:creationId xmlns:p14="http://schemas.microsoft.com/office/powerpoint/2010/main" val="174046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32943BD4-94AB-B848-A855-8404E7CB2D1D}" type="datetime1">
              <a:rPr lang="en-US" smtClean="0"/>
              <a:t>10/17/17</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extLst>
      <p:ext uri="{BB962C8B-B14F-4D97-AF65-F5344CB8AC3E}">
        <p14:creationId xmlns:p14="http://schemas.microsoft.com/office/powerpoint/2010/main" val="342587206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17120927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960F1DDF-1854-E44F-8BAE-07887D2B3E46}" type="datetime1">
              <a:rPr lang="en-US" smtClean="0"/>
              <a:t>10/17/17</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45787948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1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81D4E47-8DC0-9F4C-A1E9-876A44F07E8C}" type="datetime1">
              <a:rPr lang="en-US" smtClean="0"/>
              <a:t>10/17/17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extLst>
      <p:ext uri="{BB962C8B-B14F-4D97-AF65-F5344CB8AC3E}">
        <p14:creationId xmlns:p14="http://schemas.microsoft.com/office/powerpoint/2010/main" val="384423519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BA2F0-1B35-224A-BFC0-C729BC1C3067}" type="datetime1">
              <a:rPr lang="en-US" smtClean="0"/>
              <a:t>10/17/17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33349D-21E4-F14F-AED5-34E021AF52A5}" type="slidenum">
              <a:rPr lang="en-US" smtClean="0"/>
              <a:t>‹#›</a:t>
            </a:fld>
            <a:endParaRPr lang="en-US"/>
          </a:p>
        </p:txBody>
      </p:sp>
    </p:spTree>
    <p:extLst>
      <p:ext uri="{BB962C8B-B14F-4D97-AF65-F5344CB8AC3E}">
        <p14:creationId xmlns:p14="http://schemas.microsoft.com/office/powerpoint/2010/main" val="100662443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8" r:id="rId3"/>
    <p:sldLayoutId id="2147483667" r:id="rId4"/>
    <p:sldLayoutId id="2147483662" r:id="rId5"/>
    <p:sldLayoutId id="2147483666" r:id="rId6"/>
    <p:sldLayoutId id="2147483665" r:id="rId7"/>
    <p:sldLayoutId id="2147483663" r:id="rId8"/>
    <p:sldLayoutId id="2147483660" r:id="rId9"/>
    <p:sldLayoutId id="2147483661" r:id="rId10"/>
    <p:sldLayoutId id="2147483650" r:id="rId11"/>
    <p:sldLayoutId id="2147483651" r:id="rId12"/>
    <p:sldLayoutId id="2147483652" r:id="rId13"/>
    <p:sldLayoutId id="2147483653" r:id="rId14"/>
    <p:sldLayoutId id="2147483654" r:id="rId15"/>
    <p:sldLayoutId id="2147483655" r:id="rId16"/>
    <p:sldLayoutId id="2147483656" r:id="rId17"/>
    <p:sldLayoutId id="2147483657" r:id="rId18"/>
    <p:sldLayoutId id="2147483658" r:id="rId19"/>
    <p:sldLayoutId id="2147483659" r:id="rId20"/>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pn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emf"/><Relationship Id="rId10" Type="http://schemas.openxmlformats.org/officeDocument/2006/relationships/image" Target="../media/image15.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16.png"/><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14.emf"/><Relationship Id="rId5" Type="http://schemas.openxmlformats.org/officeDocument/2006/relationships/image" Target="../media/image31.png"/><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png"/><Relationship Id="rId5" Type="http://schemas.openxmlformats.org/officeDocument/2006/relationships/image" Target="../media/image34.emf"/><Relationship Id="rId6" Type="http://schemas.openxmlformats.org/officeDocument/2006/relationships/image" Target="../media/image35.emf"/><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microsoft.com/office/2007/relationships/hdphoto" Target="../media/hdphoto2.wdp"/><Relationship Id="rId5" Type="http://schemas.openxmlformats.org/officeDocument/2006/relationships/image" Target="../media/image39.png"/><Relationship Id="rId6" Type="http://schemas.microsoft.com/office/2007/relationships/hdphoto" Target="../media/hdphoto3.wdp"/><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4" Type="http://schemas.microsoft.com/office/2007/relationships/hdphoto" Target="../media/hdphoto4.wdp"/><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jpeg"/><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microsoft.com/office/2007/relationships/hdphoto" Target="../media/hdphoto5.wdp"/><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jpeg"/><Relationship Id="rId9" Type="http://schemas.openxmlformats.org/officeDocument/2006/relationships/image" Target="../media/image55.png"/><Relationship Id="rId10" Type="http://schemas.microsoft.com/office/2007/relationships/hdphoto" Target="../media/hdphoto6.wdp"/><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32.emf"/><Relationship Id="rId5" Type="http://schemas.openxmlformats.org/officeDocument/2006/relationships/image" Target="../media/image34.emf"/><Relationship Id="rId6" Type="http://schemas.openxmlformats.org/officeDocument/2006/relationships/image" Target="../media/image33.png"/><Relationship Id="rId7" Type="http://schemas.openxmlformats.org/officeDocument/2006/relationships/image" Target="../media/image57.png"/><Relationship Id="rId8" Type="http://schemas.microsoft.com/office/2007/relationships/hdphoto" Target="../media/hdphoto7.wdp"/><Relationship Id="rId9" Type="http://schemas.openxmlformats.org/officeDocument/2006/relationships/image" Target="../media/image58.png"/><Relationship Id="rId10" Type="http://schemas.microsoft.com/office/2007/relationships/hdphoto" Target="../media/hdphoto8.wdp"/><Relationship Id="rId11" Type="http://schemas.openxmlformats.org/officeDocument/2006/relationships/image" Target="../media/image59.emf"/><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2.xml"/><Relationship Id="rId5" Type="http://schemas.openxmlformats.org/officeDocument/2006/relationships/image" Target="../media/image16.png"/><Relationship Id="rId6" Type="http://schemas.openxmlformats.org/officeDocument/2006/relationships/image" Target="../media/image17.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61.jpeg"/><Relationship Id="rId5" Type="http://schemas.openxmlformats.org/officeDocument/2006/relationships/image" Target="../media/image32.emf"/><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2.emf"/></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67.em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68.jpeg"/><Relationship Id="rId5" Type="http://schemas.openxmlformats.org/officeDocument/2006/relationships/image" Target="../media/image32.emf"/><Relationship Id="rId6" Type="http://schemas.openxmlformats.org/officeDocument/2006/relationships/image" Target="../media/image34.emf"/><Relationship Id="rId7" Type="http://schemas.openxmlformats.org/officeDocument/2006/relationships/image" Target="../media/image33.png"/><Relationship Id="rId8" Type="http://schemas.openxmlformats.org/officeDocument/2006/relationships/image" Target="../media/image69.png"/><Relationship Id="rId9" Type="http://schemas.microsoft.com/office/2007/relationships/hdphoto" Target="../media/hdphoto9.wdp"/><Relationship Id="rId10" Type="http://schemas.openxmlformats.org/officeDocument/2006/relationships/image" Target="../media/image70.png"/><Relationship Id="rId11" Type="http://schemas.microsoft.com/office/2007/relationships/hdphoto" Target="../media/hdphoto10.wdp"/><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71.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4.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4.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33.xml"/><Relationship Id="rId5" Type="http://schemas.openxmlformats.org/officeDocument/2006/relationships/image" Target="../media/image3.jpeg"/><Relationship Id="rId6" Type="http://schemas.openxmlformats.org/officeDocument/2006/relationships/image" Target="../media/image73.png"/><Relationship Id="rId1" Type="http://schemas.microsoft.com/office/2007/relationships/media" Target="../media/media4.mp4"/><Relationship Id="rId2" Type="http://schemas.openxmlformats.org/officeDocument/2006/relationships/video" Target="../media/media4.mp4"/></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4.xml"/><Relationship Id="rId5" Type="http://schemas.openxmlformats.org/officeDocument/2006/relationships/image" Target="../media/image8.jpeg"/><Relationship Id="rId6" Type="http://schemas.openxmlformats.org/officeDocument/2006/relationships/image" Target="../media/image14.emf"/><Relationship Id="rId7" Type="http://schemas.openxmlformats.org/officeDocument/2006/relationships/image" Target="../media/image18.png"/><Relationship Id="rId8" Type="http://schemas.openxmlformats.org/officeDocument/2006/relationships/image" Target="../media/image19.png"/><Relationship Id="rId1" Type="http://schemas.microsoft.com/office/2007/relationships/media" Target="../media/media2.mp4"/><Relationship Id="rId2" Type="http://schemas.openxmlformats.org/officeDocument/2006/relationships/video" Target="../media/media2.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microsoft.com/office/2007/relationships/hdphoto" Target="../media/hdphoto1.wdp"/><Relationship Id="rId6" Type="http://schemas.openxmlformats.org/officeDocument/2006/relationships/image" Target="../media/image23.png"/><Relationship Id="rId7" Type="http://schemas.openxmlformats.org/officeDocument/2006/relationships/image" Target="../media/image16.png"/><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notesSlide" Target="../notesSlides/notesSlide9.xml"/><Relationship Id="rId5" Type="http://schemas.openxmlformats.org/officeDocument/2006/relationships/image" Target="../media/image26.png"/><Relationship Id="rId6" Type="http://schemas.openxmlformats.org/officeDocument/2006/relationships/image" Target="../media/image27.jpeg"/><Relationship Id="rId7" Type="http://schemas.openxmlformats.org/officeDocument/2006/relationships/image" Target="../media/image23.png"/><Relationship Id="rId1" Type="http://schemas.microsoft.com/office/2007/relationships/media" Target="../media/media3.mp4"/><Relationship Id="rId2" Type="http://schemas.openxmlformats.org/officeDocument/2006/relationships/video"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3402419" y="28031"/>
            <a:ext cx="5725485" cy="2876268"/>
          </a:xfrm>
          <a:prstGeom prst="rect">
            <a:avLst/>
          </a:prstGeom>
        </p:spPr>
      </p:pic>
      <p:pic>
        <p:nvPicPr>
          <p:cNvPr id="5" name="Picture 4"/>
          <p:cNvPicPr>
            <a:picLocks noChangeAspect="1"/>
          </p:cNvPicPr>
          <p:nvPr/>
        </p:nvPicPr>
        <p:blipFill>
          <a:blip r:embed="rId4" cstate="print"/>
          <a:stretch>
            <a:fillRect/>
          </a:stretch>
        </p:blipFill>
        <p:spPr>
          <a:xfrm>
            <a:off x="20923" y="2818500"/>
            <a:ext cx="7408577" cy="2296266"/>
          </a:xfrm>
          <a:prstGeom prst="rect">
            <a:avLst/>
          </a:prstGeom>
        </p:spPr>
      </p:pic>
      <p:pic>
        <p:nvPicPr>
          <p:cNvPr id="6" name="Picture 5"/>
          <p:cNvPicPr>
            <a:picLocks noChangeAspect="1"/>
          </p:cNvPicPr>
          <p:nvPr/>
        </p:nvPicPr>
        <p:blipFill>
          <a:blip r:embed="rId5" cstate="print"/>
          <a:stretch>
            <a:fillRect/>
          </a:stretch>
        </p:blipFill>
        <p:spPr>
          <a:xfrm>
            <a:off x="7429500" y="2807259"/>
            <a:ext cx="1698404" cy="2293850"/>
          </a:xfrm>
          <a:prstGeom prst="rect">
            <a:avLst/>
          </a:prstGeom>
        </p:spPr>
      </p:pic>
      <p:sp>
        <p:nvSpPr>
          <p:cNvPr id="7" name="Rectangle 6"/>
          <p:cNvSpPr/>
          <p:nvPr/>
        </p:nvSpPr>
        <p:spPr>
          <a:xfrm>
            <a:off x="8755230" y="1447800"/>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pic>
        <p:nvPicPr>
          <p:cNvPr id="8" name="Picture 7" descr="PopulationWe_1_WithTagline_transparentBackgroun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9909" y="427834"/>
            <a:ext cx="2719168" cy="868503"/>
          </a:xfrm>
          <a:prstGeom prst="rect">
            <a:avLst/>
          </a:prstGeom>
        </p:spPr>
      </p:pic>
      <p:sp>
        <p:nvSpPr>
          <p:cNvPr id="12" name="Title 4"/>
          <p:cNvSpPr txBox="1">
            <a:spLocks/>
          </p:cNvSpPr>
          <p:nvPr/>
        </p:nvSpPr>
        <p:spPr>
          <a:xfrm>
            <a:off x="519909" y="3308169"/>
            <a:ext cx="6797621" cy="1828800"/>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smtClean="0">
                <a:solidFill>
                  <a:prstClr val="white"/>
                </a:solidFill>
              </a:rPr>
              <a:t>GROUND TEAM</a:t>
            </a:r>
            <a:endParaRPr lang="en-US" sz="3600" dirty="0"/>
          </a:p>
        </p:txBody>
      </p:sp>
      <p:pic>
        <p:nvPicPr>
          <p:cNvPr id="13" name="Picture 12" descr="green-collage copy one bar.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3217" y="1687278"/>
            <a:ext cx="8971975" cy="1118429"/>
          </a:xfrm>
          <a:prstGeom prst="rect">
            <a:avLst/>
          </a:prstGeom>
          <a:solidFill>
            <a:schemeClr val="tx1"/>
          </a:solidFill>
        </p:spPr>
      </p:pic>
      <p:pic>
        <p:nvPicPr>
          <p:cNvPr id="14" name="Picture 13" descr="green-collage.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1565" y="5136969"/>
            <a:ext cx="8983627" cy="1069386"/>
          </a:xfrm>
          <a:prstGeom prst="rect">
            <a:avLst/>
          </a:prstGeom>
        </p:spPr>
      </p:pic>
      <p:sp>
        <p:nvSpPr>
          <p:cNvPr id="15" name="TextBox 14"/>
          <p:cNvSpPr txBox="1"/>
          <p:nvPr/>
        </p:nvSpPr>
        <p:spPr>
          <a:xfrm>
            <a:off x="5278410" y="1319639"/>
            <a:ext cx="3483985" cy="369332"/>
          </a:xfrm>
          <a:prstGeom prst="rect">
            <a:avLst/>
          </a:prstGeom>
          <a:noFill/>
        </p:spPr>
        <p:txBody>
          <a:bodyPr wrap="square" rtlCol="0">
            <a:spAutoFit/>
          </a:bodyPr>
          <a:lstStyle/>
          <a:p>
            <a:pPr algn="r"/>
            <a:r>
              <a:rPr lang="en-US" dirty="0" smtClean="0"/>
              <a:t>2017 INFORMATIONAL SESSION</a:t>
            </a:r>
            <a:endParaRPr lang="en-US" dirty="0"/>
          </a:p>
        </p:txBody>
      </p:sp>
      <p:pic>
        <p:nvPicPr>
          <p:cNvPr id="16" name="Picture 15" descr="PopulationWe_WordOnly_green.eps"/>
          <p:cNvPicPr>
            <a:picLocks noChangeAspect="1"/>
          </p:cNvPicPr>
          <p:nvPr/>
        </p:nvPicPr>
        <p:blipFill>
          <a:blip r:embed="rId9">
            <a:biLevel thresh="25000"/>
            <a:extLst>
              <a:ext uri="{28A0092B-C50C-407E-A947-70E740481C1C}">
                <a14:useLocalDpi xmlns:a14="http://schemas.microsoft.com/office/drawing/2010/main"/>
              </a:ext>
            </a:extLst>
          </a:blip>
          <a:stretch>
            <a:fillRect/>
          </a:stretch>
        </p:blipFill>
        <p:spPr>
          <a:xfrm>
            <a:off x="396669" y="3552809"/>
            <a:ext cx="5737279" cy="1339519"/>
          </a:xfrm>
          <a:prstGeom prst="rect">
            <a:avLst/>
          </a:prstGeom>
        </p:spPr>
      </p:pic>
      <p:sp>
        <p:nvSpPr>
          <p:cNvPr id="17" name="Rectangle 16"/>
          <p:cNvSpPr/>
          <p:nvPr/>
        </p:nvSpPr>
        <p:spPr>
          <a:xfrm>
            <a:off x="519909" y="2973352"/>
            <a:ext cx="4572000" cy="954107"/>
          </a:xfrm>
          <a:prstGeom prst="rect">
            <a:avLst/>
          </a:prstGeom>
        </p:spPr>
        <p:txBody>
          <a:bodyPr wrap="square">
            <a:spAutoFit/>
          </a:bodyPr>
          <a:lstStyle/>
          <a:p>
            <a:r>
              <a:rPr lang="en-US" sz="2800" dirty="0" smtClean="0">
                <a:solidFill>
                  <a:schemeClr val="bg1"/>
                </a:solidFill>
                <a:latin typeface="Calibri" pitchFamily="34" charset="0"/>
              </a:rPr>
              <a:t>welcome to the</a:t>
            </a:r>
            <a:br>
              <a:rPr lang="en-US" sz="2800" dirty="0" smtClean="0">
                <a:solidFill>
                  <a:schemeClr val="bg1"/>
                </a:solidFill>
                <a:latin typeface="Calibri" pitchFamily="34" charset="0"/>
              </a:rPr>
            </a:br>
            <a:endParaRPr lang="en-US" sz="2800" dirty="0">
              <a:solidFill>
                <a:schemeClr val="bg1"/>
              </a:solidFill>
            </a:endParaRPr>
          </a:p>
        </p:txBody>
      </p:sp>
      <p:sp>
        <p:nvSpPr>
          <p:cNvPr id="19" name="Rectangle 18"/>
          <p:cNvSpPr/>
          <p:nvPr/>
        </p:nvSpPr>
        <p:spPr>
          <a:xfrm>
            <a:off x="3578004" y="272317"/>
            <a:ext cx="5374314" cy="830997"/>
          </a:xfrm>
          <a:prstGeom prst="rect">
            <a:avLst/>
          </a:prstGeom>
        </p:spPr>
        <p:txBody>
          <a:bodyPr wrap="square">
            <a:spAutoFit/>
          </a:bodyPr>
          <a:lstStyle/>
          <a:p>
            <a:pPr algn="ctr"/>
            <a:r>
              <a:rPr lang="en-US" sz="1600" i="1" dirty="0">
                <a:solidFill>
                  <a:schemeClr val="bg1">
                    <a:lumMod val="50000"/>
                  </a:schemeClr>
                </a:solidFill>
              </a:rPr>
              <a:t>As each has received a gift, use it to serve one another</a:t>
            </a:r>
            <a:r>
              <a:rPr lang="en-US" sz="1600" i="1" dirty="0" smtClean="0">
                <a:solidFill>
                  <a:schemeClr val="bg1">
                    <a:lumMod val="50000"/>
                  </a:schemeClr>
                </a:solidFill>
              </a:rPr>
              <a:t>,</a:t>
            </a:r>
            <a:br>
              <a:rPr lang="en-US" sz="1600" i="1" dirty="0" smtClean="0">
                <a:solidFill>
                  <a:schemeClr val="bg1">
                    <a:lumMod val="50000"/>
                  </a:schemeClr>
                </a:solidFill>
              </a:rPr>
            </a:br>
            <a:r>
              <a:rPr lang="en-US" sz="1600" i="1" dirty="0" smtClean="0">
                <a:solidFill>
                  <a:schemeClr val="bg1">
                    <a:lumMod val="50000"/>
                  </a:schemeClr>
                </a:solidFill>
              </a:rPr>
              <a:t> </a:t>
            </a:r>
            <a:r>
              <a:rPr lang="en-US" sz="1600" i="1" dirty="0">
                <a:solidFill>
                  <a:schemeClr val="bg1">
                    <a:lumMod val="50000"/>
                  </a:schemeClr>
                </a:solidFill>
              </a:rPr>
              <a:t>as good stewards of God’s varied grace. </a:t>
            </a:r>
            <a:r>
              <a:rPr lang="en-US" sz="1600" i="1" dirty="0" smtClean="0">
                <a:solidFill>
                  <a:schemeClr val="bg1">
                    <a:lumMod val="50000"/>
                  </a:schemeClr>
                </a:solidFill>
              </a:rPr>
              <a:t>   </a:t>
            </a:r>
          </a:p>
          <a:p>
            <a:pPr algn="r"/>
            <a:r>
              <a:rPr lang="en-US" sz="1400" i="1" dirty="0" smtClean="0">
                <a:solidFill>
                  <a:schemeClr val="bg1">
                    <a:lumMod val="50000"/>
                  </a:schemeClr>
                </a:solidFill>
              </a:rPr>
              <a:t>1 </a:t>
            </a:r>
            <a:r>
              <a:rPr lang="en-US" sz="1400" i="1" dirty="0">
                <a:solidFill>
                  <a:schemeClr val="bg1">
                    <a:lumMod val="50000"/>
                  </a:schemeClr>
                </a:solidFill>
              </a:rPr>
              <a:t>Peter 4:10</a:t>
            </a:r>
          </a:p>
        </p:txBody>
      </p:sp>
      <p:sp>
        <p:nvSpPr>
          <p:cNvPr id="20" name="Rectangle 19"/>
          <p:cNvSpPr/>
          <p:nvPr/>
        </p:nvSpPr>
        <p:spPr>
          <a:xfrm>
            <a:off x="3468530" y="1435742"/>
            <a:ext cx="2146723" cy="164458"/>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9" name="TextBox 8"/>
          <p:cNvSpPr txBox="1"/>
          <p:nvPr/>
        </p:nvSpPr>
        <p:spPr>
          <a:xfrm>
            <a:off x="33623" y="6591300"/>
            <a:ext cx="2866264" cy="230832"/>
          </a:xfrm>
          <a:prstGeom prst="rect">
            <a:avLst/>
          </a:prstGeom>
          <a:noFill/>
        </p:spPr>
        <p:txBody>
          <a:bodyPr wrap="square" rtlCol="0">
            <a:spAutoFit/>
          </a:bodyPr>
          <a:lstStyle/>
          <a:p>
            <a:r>
              <a:rPr lang="en-US" sz="900" dirty="0" smtClean="0"/>
              <a:t>2017 - ALL RIGHTS RESERVED.</a:t>
            </a:r>
            <a:endParaRPr lang="en-US" sz="900" dirty="0"/>
          </a:p>
        </p:txBody>
      </p:sp>
      <p:pic>
        <p:nvPicPr>
          <p:cNvPr id="10" name="Picture 9"/>
          <p:cNvPicPr>
            <a:picLocks noChangeAspect="1"/>
          </p:cNvPicPr>
          <p:nvPr/>
        </p:nvPicPr>
        <p:blipFill rotWithShape="1">
          <a:blip r:embed="rId10">
            <a:extLst>
              <a:ext uri="{28A0092B-C50C-407E-A947-70E740481C1C}">
                <a14:useLocalDpi xmlns:a14="http://schemas.microsoft.com/office/drawing/2010/main" val="0"/>
              </a:ext>
            </a:extLst>
          </a:blip>
          <a:srcRect l="12086" r="13863"/>
          <a:stretch/>
        </p:blipFill>
        <p:spPr>
          <a:xfrm>
            <a:off x="7595270" y="2952859"/>
            <a:ext cx="1366864" cy="2002650"/>
          </a:xfrm>
          <a:prstGeom prst="rect">
            <a:avLst/>
          </a:prstGeom>
        </p:spPr>
      </p:pic>
    </p:spTree>
    <p:extLst>
      <p:ext uri="{BB962C8B-B14F-4D97-AF65-F5344CB8AC3E}">
        <p14:creationId xmlns:p14="http://schemas.microsoft.com/office/powerpoint/2010/main" val="122179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MG_3352 copy.jpg"/>
          <p:cNvPicPr>
            <a:picLocks noChangeAspect="1"/>
          </p:cNvPicPr>
          <p:nvPr/>
        </p:nvPicPr>
        <p:blipFill rotWithShape="1">
          <a:blip r:embed="rId3" cstate="print">
            <a:alphaModFix amt="29000"/>
            <a:extLst>
              <a:ext uri="{28A0092B-C50C-407E-A947-70E740481C1C}">
                <a14:useLocalDpi xmlns:a14="http://schemas.microsoft.com/office/drawing/2010/main"/>
              </a:ext>
            </a:extLst>
          </a:blip>
          <a:srcRect/>
          <a:stretch/>
        </p:blipFill>
        <p:spPr>
          <a:xfrm>
            <a:off x="0" y="0"/>
            <a:ext cx="5791200" cy="6858000"/>
          </a:xfrm>
          <a:prstGeom prst="rect">
            <a:avLst/>
          </a:prstGeom>
        </p:spPr>
      </p:pic>
      <p:sp>
        <p:nvSpPr>
          <p:cNvPr id="5" name="TextBox 4"/>
          <p:cNvSpPr txBox="1"/>
          <p:nvPr/>
        </p:nvSpPr>
        <p:spPr>
          <a:xfrm>
            <a:off x="1859056" y="244929"/>
            <a:ext cx="5969000" cy="584776"/>
          </a:xfrm>
          <a:prstGeom prst="rect">
            <a:avLst/>
          </a:prstGeom>
          <a:noFill/>
        </p:spPr>
        <p:txBody>
          <a:bodyPr wrap="square" rtlCol="0">
            <a:spAutoFit/>
          </a:bodyPr>
          <a:lstStyle/>
          <a:p>
            <a:pPr algn="r"/>
            <a:r>
              <a:rPr lang="en-US" sz="3200" b="1" dirty="0" smtClean="0"/>
              <a:t>Power of Story – Example</a:t>
            </a:r>
            <a:endParaRPr lang="en-US" sz="3200" b="1" dirty="0"/>
          </a:p>
        </p:txBody>
      </p:sp>
      <p:sp>
        <p:nvSpPr>
          <p:cNvPr id="11" name="TextBox 10"/>
          <p:cNvSpPr txBox="1"/>
          <p:nvPr/>
        </p:nvSpPr>
        <p:spPr>
          <a:xfrm>
            <a:off x="5943600" y="4701771"/>
            <a:ext cx="1884456" cy="1477328"/>
          </a:xfrm>
          <a:prstGeom prst="rect">
            <a:avLst/>
          </a:prstGeom>
          <a:solidFill>
            <a:schemeClr val="bg1">
              <a:alpha val="49000"/>
            </a:schemeClr>
          </a:solidFill>
        </p:spPr>
        <p:txBody>
          <a:bodyPr wrap="square" rtlCol="0">
            <a:spAutoFit/>
          </a:bodyPr>
          <a:lstStyle/>
          <a:p>
            <a:pPr marL="285750" indent="-285750">
              <a:spcAft>
                <a:spcPts val="1200"/>
              </a:spcAft>
              <a:buFont typeface="Arial"/>
              <a:buChar char="•"/>
            </a:pPr>
            <a:r>
              <a:rPr lang="en-US" dirty="0" smtClean="0"/>
              <a:t>Offer ONE thing that inspired you from the video/song.</a:t>
            </a:r>
          </a:p>
        </p:txBody>
      </p:sp>
      <p:sp>
        <p:nvSpPr>
          <p:cNvPr id="2" name="TextBox 1"/>
          <p:cNvSpPr txBox="1"/>
          <p:nvPr/>
        </p:nvSpPr>
        <p:spPr>
          <a:xfrm>
            <a:off x="2239603" y="597379"/>
            <a:ext cx="5591437" cy="769441"/>
          </a:xfrm>
          <a:prstGeom prst="rect">
            <a:avLst/>
          </a:prstGeom>
          <a:noFill/>
        </p:spPr>
        <p:txBody>
          <a:bodyPr wrap="square" rtlCol="0">
            <a:spAutoFit/>
          </a:bodyPr>
          <a:lstStyle/>
          <a:p>
            <a:pPr algn="r"/>
            <a:r>
              <a:rPr lang="en-US" sz="4400" b="1" dirty="0" smtClean="0"/>
              <a:t>Hello, My Name Is</a:t>
            </a:r>
            <a:endParaRPr lang="en-US" sz="4400" b="1" dirty="0"/>
          </a:p>
        </p:txBody>
      </p:sp>
      <p:sp>
        <p:nvSpPr>
          <p:cNvPr id="15" name="TextBox 14"/>
          <p:cNvSpPr txBox="1"/>
          <p:nvPr/>
        </p:nvSpPr>
        <p:spPr>
          <a:xfrm rot="16200000">
            <a:off x="6041573" y="2789953"/>
            <a:ext cx="5170714" cy="461665"/>
          </a:xfrm>
          <a:prstGeom prst="rect">
            <a:avLst/>
          </a:prstGeom>
          <a:noFill/>
        </p:spPr>
        <p:txBody>
          <a:bodyPr wrap="square" rtlCol="0">
            <a:spAutoFit/>
          </a:bodyPr>
          <a:lstStyle/>
          <a:p>
            <a:pPr algn="dist"/>
            <a:r>
              <a:rPr lang="en-US" sz="2400" dirty="0">
                <a:solidFill>
                  <a:srgbClr val="FFFFFF"/>
                </a:solidFill>
              </a:rPr>
              <a:t>POWER OF STORY</a:t>
            </a:r>
          </a:p>
        </p:txBody>
      </p:sp>
      <p:pic>
        <p:nvPicPr>
          <p:cNvPr id="8" name="Picture 7" descr="RFclipart-1636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15158" y="1511654"/>
            <a:ext cx="1509240" cy="1550589"/>
          </a:xfrm>
          <a:prstGeom prst="rect">
            <a:avLst/>
          </a:prstGeom>
          <a:ln>
            <a:noFill/>
          </a:ln>
          <a:effectLst>
            <a:softEdge rad="112500"/>
          </a:effectLst>
        </p:spPr>
      </p:pic>
      <p:sp>
        <p:nvSpPr>
          <p:cNvPr id="12" name="TextBox 11"/>
          <p:cNvSpPr txBox="1"/>
          <p:nvPr/>
        </p:nvSpPr>
        <p:spPr>
          <a:xfrm>
            <a:off x="5801542" y="4332439"/>
            <a:ext cx="2123258" cy="369332"/>
          </a:xfrm>
          <a:prstGeom prst="rect">
            <a:avLst/>
          </a:prstGeom>
          <a:noFill/>
        </p:spPr>
        <p:txBody>
          <a:bodyPr wrap="square" rtlCol="0">
            <a:spAutoFit/>
          </a:bodyPr>
          <a:lstStyle/>
          <a:p>
            <a:pPr algn="ctr"/>
            <a:r>
              <a:rPr lang="en-US" b="1" dirty="0" smtClean="0"/>
              <a:t>LIGHTNING ROUND</a:t>
            </a:r>
            <a:endParaRPr lang="en-US" b="1" dirty="0"/>
          </a:p>
        </p:txBody>
      </p:sp>
      <p:grpSp>
        <p:nvGrpSpPr>
          <p:cNvPr id="13" name="Group 12"/>
          <p:cNvGrpSpPr/>
          <p:nvPr/>
        </p:nvGrpSpPr>
        <p:grpSpPr>
          <a:xfrm>
            <a:off x="6486465" y="3426228"/>
            <a:ext cx="865764" cy="865764"/>
            <a:chOff x="-1978968" y="3577509"/>
            <a:chExt cx="865764" cy="865764"/>
          </a:xfrm>
        </p:grpSpPr>
        <p:sp>
          <p:nvSpPr>
            <p:cNvPr id="14" name="Oval 13"/>
            <p:cNvSpPr/>
            <p:nvPr/>
          </p:nvSpPr>
          <p:spPr>
            <a:xfrm>
              <a:off x="-1978968" y="3577509"/>
              <a:ext cx="865764" cy="865764"/>
            </a:xfrm>
            <a:prstGeom prst="ellipse">
              <a:avLst/>
            </a:prstGeom>
            <a:solidFill>
              <a:schemeClr val="bg1"/>
            </a:solidFill>
            <a:ln>
              <a:solidFill>
                <a:srgbClr val="04050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15468" y="3610611"/>
              <a:ext cx="759768" cy="759768"/>
            </a:xfrm>
            <a:prstGeom prst="rect">
              <a:avLst/>
            </a:prstGeom>
            <a:ln>
              <a:noFill/>
            </a:ln>
            <a:effectLst>
              <a:softEdge rad="112500"/>
            </a:effectLst>
          </p:spPr>
        </p:pic>
      </p:grpSp>
    </p:spTree>
    <p:extLst>
      <p:ext uri="{BB962C8B-B14F-4D97-AF65-F5344CB8AC3E}">
        <p14:creationId xmlns:p14="http://schemas.microsoft.com/office/powerpoint/2010/main" val="588381126"/>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lack-collag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76" y="0"/>
            <a:ext cx="9144000" cy="2289367"/>
          </a:xfrm>
          <a:prstGeom prst="rect">
            <a:avLst/>
          </a:prstGeom>
        </p:spPr>
      </p:pic>
      <p:pic>
        <p:nvPicPr>
          <p:cNvPr id="5" name="Picture 4" descr="PopulationWe_WordOnly_green.eps"/>
          <p:cNvPicPr>
            <a:picLocks noChangeAspect="1"/>
          </p:cNvPicPr>
          <p:nvPr/>
        </p:nvPicPr>
        <p:blipFill>
          <a:blip r:embed="rId4">
            <a:biLevel thresh="25000"/>
            <a:extLst>
              <a:ext uri="{28A0092B-C50C-407E-A947-70E740481C1C}">
                <a14:useLocalDpi xmlns:a14="http://schemas.microsoft.com/office/drawing/2010/main"/>
              </a:ext>
            </a:extLst>
          </a:blip>
          <a:stretch>
            <a:fillRect/>
          </a:stretch>
        </p:blipFill>
        <p:spPr>
          <a:xfrm>
            <a:off x="473570" y="3604068"/>
            <a:ext cx="6756196" cy="1577412"/>
          </a:xfrm>
          <a:prstGeom prst="rect">
            <a:avLst/>
          </a:prstGeom>
        </p:spPr>
      </p:pic>
      <p:sp>
        <p:nvSpPr>
          <p:cNvPr id="6" name="TextBox 5"/>
          <p:cNvSpPr txBox="1"/>
          <p:nvPr/>
        </p:nvSpPr>
        <p:spPr>
          <a:xfrm>
            <a:off x="738327" y="4780808"/>
            <a:ext cx="4531471" cy="707886"/>
          </a:xfrm>
          <a:prstGeom prst="rect">
            <a:avLst/>
          </a:prstGeom>
          <a:noFill/>
        </p:spPr>
        <p:txBody>
          <a:bodyPr wrap="square" rtlCol="0">
            <a:spAutoFit/>
          </a:bodyPr>
          <a:lstStyle/>
          <a:p>
            <a:pPr algn="dist"/>
            <a:r>
              <a:rPr lang="en-US" sz="4000" dirty="0" smtClean="0">
                <a:solidFill>
                  <a:schemeClr val="bg1">
                    <a:lumMod val="50000"/>
                  </a:schemeClr>
                </a:solidFill>
              </a:rPr>
              <a:t>ground team</a:t>
            </a:r>
            <a:endParaRPr lang="en-US" sz="4000" dirty="0">
              <a:solidFill>
                <a:schemeClr val="bg1">
                  <a:lumMod val="50000"/>
                </a:schemeClr>
              </a:solidFill>
            </a:endParaRPr>
          </a:p>
        </p:txBody>
      </p:sp>
      <p:sp>
        <p:nvSpPr>
          <p:cNvPr id="7" name="TextBox 6"/>
          <p:cNvSpPr txBox="1"/>
          <p:nvPr/>
        </p:nvSpPr>
        <p:spPr>
          <a:xfrm>
            <a:off x="3317238" y="1960767"/>
            <a:ext cx="5826762" cy="707886"/>
          </a:xfrm>
          <a:prstGeom prst="rect">
            <a:avLst/>
          </a:prstGeom>
          <a:solidFill>
            <a:srgbClr val="008000"/>
          </a:solidFill>
        </p:spPr>
        <p:txBody>
          <a:bodyPr wrap="square" rtlCol="0">
            <a:spAutoFit/>
          </a:bodyPr>
          <a:lstStyle/>
          <a:p>
            <a:pPr algn="r"/>
            <a:r>
              <a:rPr lang="en-US" sz="4000" dirty="0" smtClean="0">
                <a:solidFill>
                  <a:schemeClr val="bg1"/>
                </a:solidFill>
              </a:rPr>
              <a:t>Roles and Responsibilities</a:t>
            </a:r>
            <a:endParaRPr lang="en-US" sz="4000" dirty="0">
              <a:solidFill>
                <a:schemeClr val="bg1"/>
              </a:solidFill>
            </a:endParaRPr>
          </a:p>
        </p:txBody>
      </p:sp>
      <p:pic>
        <p:nvPicPr>
          <p:cNvPr id="11" name="Picture 10" descr="Joe_Matt.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706058" y="3604068"/>
            <a:ext cx="1120205" cy="1176740"/>
          </a:xfrm>
          <a:prstGeom prst="ellipse">
            <a:avLst/>
          </a:prstGeom>
          <a:noFill/>
          <a:ln>
            <a:noFill/>
          </a:ln>
        </p:spPr>
      </p:pic>
    </p:spTree>
    <p:extLst>
      <p:ext uri="{BB962C8B-B14F-4D97-AF65-F5344CB8AC3E}">
        <p14:creationId xmlns:p14="http://schemas.microsoft.com/office/powerpoint/2010/main" val="1036216251"/>
      </p:ext>
    </p:extLst>
  </p:cSld>
  <p:clrMapOvr>
    <a:masterClrMapping/>
  </p:clrMapOvr>
  <mc:AlternateContent xmlns:mc="http://schemas.openxmlformats.org/markup-compatibility/2006" xmlns:p14="http://schemas.microsoft.com/office/powerpoint/2010/main">
    <mc:Choice Requires="p14">
      <p:transition spd="med" p14:dur="600">
        <p:dissolve/>
      </p:transition>
    </mc:Choice>
    <mc:Fallback xmlns="">
      <p:transition xmlns:p14="http://schemas.microsoft.com/office/powerpoint/2010/main" spd="med">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ayer Card.pdf"/>
          <p:cNvPicPr>
            <a:picLocks noChangeAspect="1"/>
          </p:cNvPicPr>
          <p:nvPr/>
        </p:nvPicPr>
        <p:blipFill rotWithShape="1">
          <a:blip r:embed="rId3" cstate="print">
            <a:extLst>
              <a:ext uri="{28A0092B-C50C-407E-A947-70E740481C1C}">
                <a14:useLocalDpi xmlns:a14="http://schemas.microsoft.com/office/drawing/2010/main"/>
              </a:ext>
            </a:extLst>
          </a:blip>
          <a:srcRect l="19901" t="29855" r="51905" b="13199"/>
          <a:stretch/>
        </p:blipFill>
        <p:spPr>
          <a:xfrm>
            <a:off x="7576459" y="1638824"/>
            <a:ext cx="1393399" cy="2110772"/>
          </a:xfrm>
          <a:prstGeom prst="rect">
            <a:avLst/>
          </a:prstGeom>
          <a:ln>
            <a:solidFill>
              <a:srgbClr val="7F7F7F"/>
            </a:solidFill>
          </a:ln>
        </p:spPr>
      </p:pic>
      <p:pic>
        <p:nvPicPr>
          <p:cNvPr id="6" name="Content Placeholder 5"/>
          <p:cNvPicPr>
            <a:picLocks noGrp="1" noChangeAspect="1"/>
          </p:cNvPicPr>
          <p:nvPr>
            <p:ph idx="1"/>
          </p:nvPr>
        </p:nvPicPr>
        <p:blipFill rotWithShape="1">
          <a:blip r:embed="rId4">
            <a:extLst>
              <a:ext uri="{28A0092B-C50C-407E-A947-70E740481C1C}">
                <a14:useLocalDpi xmlns:a14="http://schemas.microsoft.com/office/drawing/2010/main" val="0"/>
              </a:ext>
            </a:extLst>
          </a:blip>
          <a:srcRect l="3467" r="1419"/>
          <a:stretch/>
        </p:blipFill>
        <p:spPr>
          <a:xfrm>
            <a:off x="4458347" y="3893962"/>
            <a:ext cx="1851328" cy="2764303"/>
          </a:xfrm>
        </p:spPr>
      </p:pic>
      <p:sp>
        <p:nvSpPr>
          <p:cNvPr id="4" name="Text Placeholder 3"/>
          <p:cNvSpPr>
            <a:spLocks noGrp="1"/>
          </p:cNvSpPr>
          <p:nvPr>
            <p:ph type="body" sz="half" idx="2"/>
          </p:nvPr>
        </p:nvSpPr>
        <p:spPr>
          <a:xfrm>
            <a:off x="632474" y="707436"/>
            <a:ext cx="2559088" cy="3973547"/>
          </a:xfrm>
        </p:spPr>
        <p:txBody>
          <a:bodyPr>
            <a:normAutofit fontScale="77500" lnSpcReduction="20000"/>
          </a:bodyPr>
          <a:lstStyle/>
          <a:p>
            <a:pPr marL="169863" indent="-169863">
              <a:spcAft>
                <a:spcPts val="1800"/>
              </a:spcAft>
              <a:buFont typeface="Arial"/>
              <a:buChar char="•"/>
            </a:pPr>
            <a:r>
              <a:rPr lang="en-US" sz="2000" b="1" dirty="0" smtClean="0"/>
              <a:t>ENCOURAGE </a:t>
            </a:r>
            <a:r>
              <a:rPr lang="en-US" sz="2000" dirty="0" smtClean="0"/>
              <a:t>individuals to trust that God is the author of their story</a:t>
            </a:r>
          </a:p>
          <a:p>
            <a:pPr marL="169863" indent="-169863">
              <a:spcAft>
                <a:spcPts val="1800"/>
              </a:spcAft>
              <a:buFont typeface="Arial"/>
              <a:buChar char="•"/>
            </a:pPr>
            <a:r>
              <a:rPr lang="en-US" sz="2000" b="1" dirty="0" smtClean="0"/>
              <a:t>PRAY</a:t>
            </a:r>
            <a:r>
              <a:rPr lang="en-US" sz="2000" dirty="0" smtClean="0"/>
              <a:t> for those who request prayer during or after the show</a:t>
            </a:r>
          </a:p>
          <a:p>
            <a:pPr marL="169863" indent="-169863">
              <a:spcAft>
                <a:spcPts val="1800"/>
              </a:spcAft>
              <a:buFont typeface="Arial"/>
              <a:buChar char="•"/>
            </a:pPr>
            <a:r>
              <a:rPr lang="en-US" sz="2000" b="1" dirty="0" smtClean="0"/>
              <a:t>REMIND </a:t>
            </a:r>
            <a:r>
              <a:rPr lang="en-US" sz="2000" dirty="0" smtClean="0"/>
              <a:t>everyone</a:t>
            </a:r>
            <a:r>
              <a:rPr lang="en-US" sz="2000" b="1" dirty="0" smtClean="0"/>
              <a:t> </a:t>
            </a:r>
            <a:r>
              <a:rPr lang="en-US" sz="2000" dirty="0" smtClean="0"/>
              <a:t>to sign up at popwe.org for complimentary access to DAY ONE DEVOS</a:t>
            </a:r>
          </a:p>
          <a:p>
            <a:pPr marL="169863" indent="-169863">
              <a:spcAft>
                <a:spcPts val="1800"/>
              </a:spcAft>
              <a:buFont typeface="Arial"/>
              <a:buChar char="•"/>
            </a:pPr>
            <a:r>
              <a:rPr lang="en-US" sz="2000" b="1" dirty="0" smtClean="0"/>
              <a:t>ENGAGE</a:t>
            </a:r>
            <a:r>
              <a:rPr lang="en-US" sz="2000" dirty="0" smtClean="0"/>
              <a:t> with concert goers and be equipped to share how pop</a:t>
            </a:r>
            <a:r>
              <a:rPr lang="en-US" sz="2000" b="1" dirty="0" smtClean="0"/>
              <a:t>we</a:t>
            </a:r>
            <a:r>
              <a:rPr lang="en-US" sz="2000" dirty="0" smtClean="0"/>
              <a:t> serves and what resources we offer</a:t>
            </a:r>
          </a:p>
        </p:txBody>
      </p:sp>
      <p:pic>
        <p:nvPicPr>
          <p:cNvPr id="8" name="Picture 7" descr="Prayer Card.pdf"/>
          <p:cNvPicPr>
            <a:picLocks noChangeAspect="1"/>
          </p:cNvPicPr>
          <p:nvPr/>
        </p:nvPicPr>
        <p:blipFill rotWithShape="1">
          <a:blip r:embed="rId5" cstate="print">
            <a:extLst>
              <a:ext uri="{28A0092B-C50C-407E-A947-70E740481C1C}">
                <a14:useLocalDpi xmlns:a14="http://schemas.microsoft.com/office/drawing/2010/main"/>
              </a:ext>
            </a:extLst>
          </a:blip>
          <a:srcRect l="55953" t="29894" r="16765" b="13756"/>
          <a:stretch/>
        </p:blipFill>
        <p:spPr>
          <a:xfrm>
            <a:off x="7024451" y="2274155"/>
            <a:ext cx="1356984" cy="2102101"/>
          </a:xfrm>
          <a:prstGeom prst="rect">
            <a:avLst/>
          </a:prstGeom>
          <a:ln>
            <a:solidFill>
              <a:schemeClr val="bg1">
                <a:lumMod val="50000"/>
              </a:schemeClr>
            </a:solidFill>
          </a:ln>
        </p:spPr>
      </p:pic>
      <p:sp>
        <p:nvSpPr>
          <p:cNvPr id="15" name="TextBox 14"/>
          <p:cNvSpPr txBox="1"/>
          <p:nvPr/>
        </p:nvSpPr>
        <p:spPr>
          <a:xfrm rot="16200000">
            <a:off x="-2055141" y="2390241"/>
            <a:ext cx="4756918" cy="461665"/>
          </a:xfrm>
          <a:prstGeom prst="rect">
            <a:avLst/>
          </a:prstGeom>
          <a:noFill/>
        </p:spPr>
        <p:txBody>
          <a:bodyPr wrap="square" rtlCol="0">
            <a:spAutoFit/>
          </a:bodyPr>
          <a:lstStyle/>
          <a:p>
            <a:pPr algn="dist"/>
            <a:r>
              <a:rPr lang="en-US" sz="2400" b="1" dirty="0" smtClean="0"/>
              <a:t>YOUR STORY, HIS GLORY</a:t>
            </a:r>
            <a:endParaRPr lang="en-US" sz="2400" b="1" dirty="0"/>
          </a:p>
        </p:txBody>
      </p:sp>
      <p:grpSp>
        <p:nvGrpSpPr>
          <p:cNvPr id="17" name="Group 16"/>
          <p:cNvGrpSpPr/>
          <p:nvPr/>
        </p:nvGrpSpPr>
        <p:grpSpPr>
          <a:xfrm>
            <a:off x="3701169" y="645030"/>
            <a:ext cx="4680265" cy="3197105"/>
            <a:chOff x="3701169" y="645030"/>
            <a:chExt cx="4680265" cy="3197105"/>
          </a:xfrm>
        </p:grpSpPr>
        <p:sp>
          <p:nvSpPr>
            <p:cNvPr id="5" name="Title 1"/>
            <p:cNvSpPr txBox="1">
              <a:spLocks/>
            </p:cNvSpPr>
            <p:nvPr/>
          </p:nvSpPr>
          <p:spPr>
            <a:xfrm>
              <a:off x="4132453" y="645030"/>
              <a:ext cx="4248981" cy="825500"/>
            </a:xfrm>
            <a:prstGeom prst="rect">
              <a:avLst/>
            </a:prstGeom>
          </p:spPr>
          <p:txBody>
            <a:bodyPr vert="horz" lIns="91440" tIns="45720" rIns="91440" bIns="45720" rtlCol="0" anchor="b">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algn="ctr"/>
              <a:r>
                <a:rPr lang="en-US" sz="8000" b="0" dirty="0" smtClean="0">
                  <a:solidFill>
                    <a:srgbClr val="FFFFFF"/>
                  </a:solidFill>
                </a:rPr>
                <a:t>PRAY</a:t>
              </a:r>
              <a:endParaRPr lang="en-US" sz="8000" b="0" dirty="0">
                <a:solidFill>
                  <a:srgbClr val="FFFFFF"/>
                </a:solidFill>
              </a:endParaRPr>
            </a:p>
          </p:txBody>
        </p:sp>
        <p:sp>
          <p:nvSpPr>
            <p:cNvPr id="12" name="TextBox 11"/>
            <p:cNvSpPr txBox="1"/>
            <p:nvPr/>
          </p:nvSpPr>
          <p:spPr>
            <a:xfrm>
              <a:off x="3833863" y="2180142"/>
              <a:ext cx="2629769" cy="1661993"/>
            </a:xfrm>
            <a:prstGeom prst="rect">
              <a:avLst/>
            </a:prstGeom>
            <a:noFill/>
          </p:spPr>
          <p:txBody>
            <a:bodyPr wrap="square" rtlCol="0">
              <a:spAutoFit/>
            </a:bodyPr>
            <a:lstStyle/>
            <a:p>
              <a:pPr marL="285750" indent="-285750">
                <a:spcAft>
                  <a:spcPts val="1800"/>
                </a:spcAft>
                <a:buFont typeface="Arial"/>
                <a:buChar char="•"/>
              </a:pPr>
              <a:r>
                <a:rPr lang="en-US" sz="2400" dirty="0" smtClean="0">
                  <a:solidFill>
                    <a:srgbClr val="FFFFFF"/>
                  </a:solidFill>
                </a:rPr>
                <a:t>Prayer Resources</a:t>
              </a:r>
            </a:p>
            <a:p>
              <a:pPr marL="285750" indent="-285750">
                <a:spcAft>
                  <a:spcPts val="1800"/>
                </a:spcAft>
                <a:buFont typeface="Arial"/>
                <a:buChar char="•"/>
              </a:pPr>
              <a:r>
                <a:rPr lang="en-US" sz="2400" dirty="0" smtClean="0">
                  <a:solidFill>
                    <a:srgbClr val="FFFFFF"/>
                  </a:solidFill>
                </a:rPr>
                <a:t>Trouble-shooting</a:t>
              </a:r>
            </a:p>
            <a:p>
              <a:pPr marL="285750" indent="-285750">
                <a:spcAft>
                  <a:spcPts val="1800"/>
                </a:spcAft>
                <a:buFont typeface="Arial"/>
                <a:buChar char="•"/>
              </a:pPr>
              <a:r>
                <a:rPr lang="en-US" sz="2400" dirty="0" smtClean="0">
                  <a:solidFill>
                    <a:srgbClr val="FFFFFF"/>
                  </a:solidFill>
                </a:rPr>
                <a:t>Follow-through</a:t>
              </a:r>
              <a:endParaRPr lang="en-US" sz="2400" dirty="0">
                <a:solidFill>
                  <a:srgbClr val="FFFFFF"/>
                </a:solidFill>
              </a:endParaRPr>
            </a:p>
          </p:txBody>
        </p:sp>
        <p:sp>
          <p:nvSpPr>
            <p:cNvPr id="3" name="TextBox 2"/>
            <p:cNvSpPr txBox="1"/>
            <p:nvPr/>
          </p:nvSpPr>
          <p:spPr>
            <a:xfrm>
              <a:off x="3701169" y="1758983"/>
              <a:ext cx="3190588" cy="369332"/>
            </a:xfrm>
            <a:prstGeom prst="rect">
              <a:avLst/>
            </a:prstGeom>
            <a:noFill/>
          </p:spPr>
          <p:txBody>
            <a:bodyPr wrap="square" rtlCol="0">
              <a:spAutoFit/>
            </a:bodyPr>
            <a:lstStyle/>
            <a:p>
              <a:r>
                <a:rPr lang="en-US" dirty="0" smtClean="0">
                  <a:solidFill>
                    <a:schemeClr val="bg1"/>
                  </a:solidFill>
                </a:rPr>
                <a:t>Together, we will review - </a:t>
              </a:r>
              <a:endParaRPr lang="en-US" dirty="0">
                <a:solidFill>
                  <a:schemeClr val="bg1"/>
                </a:solidFill>
              </a:endParaRPr>
            </a:p>
          </p:txBody>
        </p:sp>
      </p:grpSp>
      <p:sp>
        <p:nvSpPr>
          <p:cNvPr id="13" name="TextBox 12"/>
          <p:cNvSpPr txBox="1"/>
          <p:nvPr/>
        </p:nvSpPr>
        <p:spPr>
          <a:xfrm>
            <a:off x="323318" y="5582355"/>
            <a:ext cx="2743200" cy="523220"/>
          </a:xfrm>
          <a:prstGeom prst="rect">
            <a:avLst/>
          </a:prstGeom>
          <a:noFill/>
        </p:spPr>
        <p:txBody>
          <a:bodyPr wrap="square" rtlCol="0">
            <a:spAutoFit/>
          </a:bodyPr>
          <a:lstStyle/>
          <a:p>
            <a:pPr algn="ctr"/>
            <a:r>
              <a:rPr lang="en-US" sz="2800" dirty="0" smtClean="0">
                <a:solidFill>
                  <a:schemeClr val="bg1"/>
                </a:solidFill>
              </a:rPr>
              <a:t>GROUND TEAM</a:t>
            </a:r>
            <a:endParaRPr lang="en-US" sz="2800" dirty="0">
              <a:solidFill>
                <a:schemeClr val="bg1"/>
              </a:solidFill>
            </a:endParaRPr>
          </a:p>
        </p:txBody>
      </p:sp>
      <p:sp>
        <p:nvSpPr>
          <p:cNvPr id="11" name="Rectangle 10"/>
          <p:cNvSpPr/>
          <p:nvPr/>
        </p:nvSpPr>
        <p:spPr>
          <a:xfrm>
            <a:off x="6309674" y="4680983"/>
            <a:ext cx="2507570" cy="171382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9675" y="4680983"/>
            <a:ext cx="2507569" cy="1713820"/>
          </a:xfrm>
          <a:prstGeom prst="rect">
            <a:avLst/>
          </a:prstGeom>
        </p:spPr>
      </p:pic>
    </p:spTree>
    <p:extLst>
      <p:ext uri="{BB962C8B-B14F-4D97-AF65-F5344CB8AC3E}">
        <p14:creationId xmlns:p14="http://schemas.microsoft.com/office/powerpoint/2010/main" val="91362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79676" y="0"/>
            <a:ext cx="3683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3645610" y="617424"/>
            <a:ext cx="2811788" cy="6259285"/>
          </a:xfrm>
          <a:prstGeom prst="rect">
            <a:avLst/>
          </a:prstGeom>
        </p:spPr>
      </p:pic>
      <p:sp>
        <p:nvSpPr>
          <p:cNvPr id="4" name="Text Placeholder 3"/>
          <p:cNvSpPr>
            <a:spLocks noGrp="1"/>
          </p:cNvSpPr>
          <p:nvPr>
            <p:ph type="body" sz="quarter" idx="14"/>
          </p:nvPr>
        </p:nvSpPr>
        <p:spPr>
          <a:xfrm>
            <a:off x="6195512" y="598715"/>
            <a:ext cx="2867011" cy="5969000"/>
          </a:xfrm>
        </p:spPr>
        <p:txBody>
          <a:bodyPr>
            <a:normAutofit fontScale="92500"/>
          </a:bodyPr>
          <a:lstStyle/>
          <a:p>
            <a:r>
              <a:rPr lang="en-US" dirty="0" smtClean="0">
                <a:solidFill>
                  <a:srgbClr val="000000"/>
                </a:solidFill>
              </a:rPr>
              <a:t>I’m not a pastor.</a:t>
            </a:r>
          </a:p>
          <a:p>
            <a:endParaRPr lang="en-US" dirty="0">
              <a:solidFill>
                <a:srgbClr val="000000"/>
              </a:solidFill>
            </a:endParaRPr>
          </a:p>
          <a:p>
            <a:r>
              <a:rPr lang="en-US" dirty="0" smtClean="0">
                <a:solidFill>
                  <a:srgbClr val="000000"/>
                </a:solidFill>
              </a:rPr>
              <a:t>I haven’t been trained.</a:t>
            </a:r>
          </a:p>
          <a:p>
            <a:endParaRPr lang="en-US" dirty="0">
              <a:solidFill>
                <a:srgbClr val="000000"/>
              </a:solidFill>
            </a:endParaRPr>
          </a:p>
          <a:p>
            <a:r>
              <a:rPr lang="en-US" dirty="0" smtClean="0">
                <a:solidFill>
                  <a:srgbClr val="000000"/>
                </a:solidFill>
              </a:rPr>
              <a:t>I don’t know what to say.</a:t>
            </a:r>
          </a:p>
          <a:p>
            <a:endParaRPr lang="en-US" dirty="0">
              <a:solidFill>
                <a:srgbClr val="000000"/>
              </a:solidFill>
            </a:endParaRPr>
          </a:p>
          <a:p>
            <a:r>
              <a:rPr lang="en-US" dirty="0" smtClean="0">
                <a:solidFill>
                  <a:srgbClr val="000000"/>
                </a:solidFill>
              </a:rPr>
              <a:t>I feel “weird” doing it. </a:t>
            </a:r>
          </a:p>
          <a:p>
            <a:endParaRPr lang="en-US" dirty="0">
              <a:solidFill>
                <a:srgbClr val="000000"/>
              </a:solidFill>
            </a:endParaRPr>
          </a:p>
          <a:p>
            <a:r>
              <a:rPr lang="en-US" dirty="0" smtClean="0">
                <a:solidFill>
                  <a:srgbClr val="000000"/>
                </a:solidFill>
              </a:rPr>
              <a:t>What if I say the wrong thing?</a:t>
            </a:r>
          </a:p>
          <a:p>
            <a:endParaRPr lang="en-US" dirty="0">
              <a:solidFill>
                <a:srgbClr val="000000"/>
              </a:solidFill>
            </a:endParaRPr>
          </a:p>
          <a:p>
            <a:r>
              <a:rPr lang="en-US" dirty="0" smtClean="0">
                <a:solidFill>
                  <a:srgbClr val="000000"/>
                </a:solidFill>
              </a:rPr>
              <a:t>I’m not worthy to pray over someone else.</a:t>
            </a:r>
          </a:p>
        </p:txBody>
      </p:sp>
      <p:sp>
        <p:nvSpPr>
          <p:cNvPr id="5" name="TextBox 4"/>
          <p:cNvSpPr txBox="1"/>
          <p:nvPr/>
        </p:nvSpPr>
        <p:spPr>
          <a:xfrm>
            <a:off x="376735" y="591746"/>
            <a:ext cx="4227286" cy="923330"/>
          </a:xfrm>
          <a:prstGeom prst="rect">
            <a:avLst/>
          </a:prstGeom>
          <a:noFill/>
        </p:spPr>
        <p:txBody>
          <a:bodyPr wrap="square" rtlCol="0">
            <a:spAutoFit/>
          </a:bodyPr>
          <a:lstStyle/>
          <a:p>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overcoming</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ectangle 5"/>
          <p:cNvSpPr/>
          <p:nvPr/>
        </p:nvSpPr>
        <p:spPr>
          <a:xfrm>
            <a:off x="851815" y="1387670"/>
            <a:ext cx="4199471" cy="1700127"/>
          </a:xfrm>
          <a:prstGeom prst="rect">
            <a:avLst/>
          </a:prstGeom>
          <a:noFill/>
        </p:spPr>
        <p:txBody>
          <a:bodyPr wrap="none" lIns="91440" tIns="45720" rIns="91440" bIns="45720">
            <a:prstTxWarp prst="textPlain">
              <a:avLst/>
            </a:prstTxWarp>
            <a:spAutoFit/>
          </a:bodyPr>
          <a:lstStyle/>
          <a:p>
            <a:pPr algn="ctr"/>
            <a:r>
              <a:rPr lang="en-US" sz="5400" b="1" cap="none" spc="0" dirty="0" smtClean="0">
                <a:ln w="12700">
                  <a:noFill/>
                  <a:prstDash val="solid"/>
                </a:ln>
                <a:solidFill>
                  <a:srgbClr val="4F81BD"/>
                </a:solidFill>
                <a:effectLst>
                  <a:outerShdw blurRad="41275" dist="20320" dir="1800000" algn="tl" rotWithShape="0">
                    <a:srgbClr val="000000">
                      <a:alpha val="40000"/>
                    </a:srgbClr>
                  </a:outerShdw>
                </a:effectLst>
              </a:rPr>
              <a:t>FEAR</a:t>
            </a:r>
            <a:endParaRPr lang="en-US" sz="5400" b="1" cap="none" spc="0" dirty="0">
              <a:ln w="12700">
                <a:noFill/>
                <a:prstDash val="solid"/>
              </a:ln>
              <a:solidFill>
                <a:srgbClr val="4F81BD"/>
              </a:solidFill>
              <a:effectLst>
                <a:outerShdw blurRad="41275" dist="20320" dir="1800000" algn="tl" rotWithShape="0">
                  <a:srgbClr val="000000">
                    <a:alpha val="40000"/>
                  </a:srgbClr>
                </a:outerShdw>
              </a:effectLst>
            </a:endParaRPr>
          </a:p>
        </p:txBody>
      </p:sp>
      <p:sp>
        <p:nvSpPr>
          <p:cNvPr id="7" name="TextBox 6"/>
          <p:cNvSpPr txBox="1"/>
          <p:nvPr/>
        </p:nvSpPr>
        <p:spPr>
          <a:xfrm>
            <a:off x="841828" y="4838988"/>
            <a:ext cx="4227286" cy="584776"/>
          </a:xfrm>
          <a:prstGeom prst="rect">
            <a:avLst/>
          </a:prstGeom>
          <a:noFill/>
        </p:spPr>
        <p:txBody>
          <a:bodyPr wrap="square" rtlCol="0">
            <a:spAutoFit/>
          </a:bodyPr>
          <a:lstStyle/>
          <a:p>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m</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ost common concerns</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ight Arrow 7"/>
          <p:cNvSpPr/>
          <p:nvPr/>
        </p:nvSpPr>
        <p:spPr>
          <a:xfrm>
            <a:off x="5032828" y="4838988"/>
            <a:ext cx="707749" cy="584776"/>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25555" y="3144671"/>
            <a:ext cx="4540608" cy="523220"/>
          </a:xfrm>
          <a:prstGeom prst="rect">
            <a:avLst/>
          </a:prstGeom>
          <a:solidFill>
            <a:schemeClr val="bg1"/>
          </a:solidFill>
        </p:spPr>
        <p:txBody>
          <a:bodyPr wrap="square" rtlCol="0">
            <a:spAutoFit/>
          </a:bodyPr>
          <a:lstStyle/>
          <a:p>
            <a:pPr algn="r"/>
            <a:r>
              <a:rPr lang="en-US" sz="2800" dirty="0" smtClean="0">
                <a:ln w="18415" cmpd="sng">
                  <a:solidFill>
                    <a:schemeClr val="tx2">
                      <a:lumMod val="50000"/>
                    </a:schemeClr>
                  </a:solidFill>
                  <a:prstDash val="solid"/>
                </a:ln>
                <a:solidFill>
                  <a:schemeClr val="tx2">
                    <a:lumMod val="50000"/>
                  </a:schemeClr>
                </a:solidFill>
                <a:effectLst>
                  <a:outerShdw blurRad="63500" dir="3600000" algn="tl" rotWithShape="0">
                    <a:srgbClr val="000000">
                      <a:alpha val="70000"/>
                    </a:srgbClr>
                  </a:outerShdw>
                </a:effectLst>
              </a:rPr>
              <a:t>About the  PRAYER PROCESS</a:t>
            </a:r>
            <a:endParaRPr lang="en-US" sz="2800" dirty="0">
              <a:ln w="18415" cmpd="sng">
                <a:solidFill>
                  <a:schemeClr val="tx2">
                    <a:lumMod val="50000"/>
                  </a:schemeClr>
                </a:solidFill>
                <a:prstDash val="solid"/>
              </a:ln>
              <a:solidFill>
                <a:schemeClr val="tx2">
                  <a:lumMod val="50000"/>
                </a:schemeClr>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488841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lt">
                                    <p:tmAbs val="0"/>
                                  </p:iterate>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8" presetClass="emph" presetSubtype="0" fill="hold" nodeType="clickEffect">
                                  <p:stCondLst>
                                    <p:cond delay="0"/>
                                  </p:stCondLst>
                                  <p:iterate type="lt">
                                    <p:tmPct val="10000"/>
                                  </p:iterate>
                                  <p:childTnLst>
                                    <p:animClr clrSpc="rgb" dir="cw">
                                      <p:cBhvr override="childStyle">
                                        <p:cTn id="30" dur="500" fill="hold"/>
                                        <p:tgtEl>
                                          <p:spTgt spid="4">
                                            <p:txEl>
                                              <p:pRg st="10" end="10"/>
                                            </p:txEl>
                                          </p:spTgt>
                                        </p:tgtEl>
                                        <p:attrNameLst>
                                          <p:attrName>style.color</p:attrName>
                                        </p:attrNameLst>
                                      </p:cBhvr>
                                      <p:to>
                                        <a:srgbClr val="C02D0B"/>
                                      </p:to>
                                    </p:animClr>
                                    <p:animClr clrSpc="rgb" dir="cw">
                                      <p:cBhvr>
                                        <p:cTn id="31" dur="500" fill="hold"/>
                                        <p:tgtEl>
                                          <p:spTgt spid="4">
                                            <p:txEl>
                                              <p:pRg st="10" end="10"/>
                                            </p:txEl>
                                          </p:spTgt>
                                        </p:tgtEl>
                                        <p:attrNameLst>
                                          <p:attrName>fillcolor</p:attrName>
                                        </p:attrNameLst>
                                      </p:cBhvr>
                                      <p:to>
                                        <a:srgbClr val="C02D0B"/>
                                      </p:to>
                                    </p:animClr>
                                    <p:set>
                                      <p:cBhvr>
                                        <p:cTn id="32" dur="500" fill="hold"/>
                                        <p:tgtEl>
                                          <p:spTgt spid="4">
                                            <p:txEl>
                                              <p:pRg st="10" end="10"/>
                                            </p:txEl>
                                          </p:spTgt>
                                        </p:tgtEl>
                                        <p:attrNameLst>
                                          <p:attrName>fill.type</p:attrName>
                                        </p:attrNameLst>
                                      </p:cBhvr>
                                      <p:to>
                                        <p:strVal val="solid"/>
                                      </p:to>
                                    </p:set>
                                    <p:anim to="1.5" calcmode="lin" valueType="num">
                                      <p:cBhvr override="childStyle">
                                        <p:cTn id="33" dur="500" fill="hold"/>
                                        <p:tgtEl>
                                          <p:spTgt spid="4">
                                            <p:txEl>
                                              <p:pRg st="10" end="1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ge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4881" y="372338"/>
            <a:ext cx="7554737" cy="4184363"/>
          </a:xfrm>
          <a:prstGeom prst="rect">
            <a:avLst/>
          </a:prstGeom>
        </p:spPr>
      </p:pic>
      <p:sp>
        <p:nvSpPr>
          <p:cNvPr id="4" name="TextBox 3"/>
          <p:cNvSpPr txBox="1"/>
          <p:nvPr/>
        </p:nvSpPr>
        <p:spPr>
          <a:xfrm>
            <a:off x="4037672" y="4266784"/>
            <a:ext cx="4937099" cy="1384995"/>
          </a:xfrm>
          <a:prstGeom prst="rect">
            <a:avLst/>
          </a:prstGeom>
          <a:noFill/>
        </p:spPr>
        <p:txBody>
          <a:bodyPr wrap="square" rtlCol="0">
            <a:spAutoFit/>
          </a:bodyPr>
          <a:lstStyle/>
          <a:p>
            <a:pPr algn="r"/>
            <a:r>
              <a:rPr lang="en-US" sz="2800" dirty="0" smtClean="0">
                <a:solidFill>
                  <a:schemeClr val="bg1">
                    <a:lumMod val="50000"/>
                  </a:schemeClr>
                </a:solidFill>
                <a:latin typeface="Apple Chancery"/>
                <a:cs typeface="Apple Chancery"/>
              </a:rPr>
              <a:t>Sometimes they are just ordinary people who come into our lives at the right time.</a:t>
            </a:r>
            <a:endParaRPr lang="en-US" sz="2800" dirty="0">
              <a:solidFill>
                <a:schemeClr val="bg1">
                  <a:lumMod val="50000"/>
                </a:schemeClr>
              </a:solidFill>
              <a:latin typeface="Apple Chancery"/>
              <a:cs typeface="Apple Chancery"/>
            </a:endParaRPr>
          </a:p>
        </p:txBody>
      </p:sp>
      <p:sp>
        <p:nvSpPr>
          <p:cNvPr id="6" name="Title 6"/>
          <p:cNvSpPr txBox="1">
            <a:spLocks/>
          </p:cNvSpPr>
          <p:nvPr/>
        </p:nvSpPr>
        <p:spPr>
          <a:xfrm>
            <a:off x="208518" y="423663"/>
            <a:ext cx="3829154" cy="2040857"/>
          </a:xfrm>
          <a:prstGeom prst="rect">
            <a:avLst/>
          </a:prstGeom>
        </p:spPr>
        <p:txBody>
          <a:bodyPr wrap="square" tIns="0" bIns="0" anchor="t" anchorCtr="0">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7F7F7F"/>
                </a:solidFill>
                <a:latin typeface="+mn-lt"/>
              </a:rPr>
              <a:t>Angels don’t have to have wings - </a:t>
            </a:r>
            <a:endParaRPr lang="en-US" sz="4000" dirty="0">
              <a:solidFill>
                <a:srgbClr val="7F7F7F"/>
              </a:solidFill>
              <a:latin typeface="+mn-lt"/>
            </a:endParaRPr>
          </a:p>
        </p:txBody>
      </p:sp>
      <p:sp>
        <p:nvSpPr>
          <p:cNvPr id="2" name="TextBox 1"/>
          <p:cNvSpPr txBox="1"/>
          <p:nvPr/>
        </p:nvSpPr>
        <p:spPr>
          <a:xfrm>
            <a:off x="1251270" y="6237092"/>
            <a:ext cx="7110544" cy="400110"/>
          </a:xfrm>
          <a:prstGeom prst="rect">
            <a:avLst/>
          </a:prstGeom>
          <a:noFill/>
        </p:spPr>
        <p:txBody>
          <a:bodyPr wrap="square" rtlCol="0">
            <a:spAutoFit/>
          </a:bodyPr>
          <a:lstStyle/>
          <a:p>
            <a:pPr algn="ctr"/>
            <a:r>
              <a:rPr lang="en-US" sz="2000" b="1" dirty="0" smtClean="0"/>
              <a:t>God does not call the qualified, He qualifies the called.</a:t>
            </a:r>
            <a:endParaRPr lang="en-US" sz="2000" b="1" dirty="0"/>
          </a:p>
        </p:txBody>
      </p:sp>
    </p:spTree>
    <p:extLst>
      <p:ext uri="{BB962C8B-B14F-4D97-AF65-F5344CB8AC3E}">
        <p14:creationId xmlns:p14="http://schemas.microsoft.com/office/powerpoint/2010/main" val="784417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43301" y="447299"/>
            <a:ext cx="4542971" cy="523220"/>
          </a:xfrm>
          <a:prstGeom prst="rect">
            <a:avLst/>
          </a:prstGeom>
          <a:noFill/>
        </p:spPr>
        <p:txBody>
          <a:bodyPr wrap="square" rtlCol="0">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What does the Bible say</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3" name="Picture 12" descr="angel.jpg"/>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1045030" y="2353718"/>
            <a:ext cx="3037469" cy="1561819"/>
          </a:xfrm>
          <a:prstGeom prst="rect">
            <a:avLst/>
          </a:prstGeom>
        </p:spPr>
      </p:pic>
      <p:sp>
        <p:nvSpPr>
          <p:cNvPr id="3" name="Rectangle 2"/>
          <p:cNvSpPr/>
          <p:nvPr/>
        </p:nvSpPr>
        <p:spPr>
          <a:xfrm>
            <a:off x="5461000" y="-16933"/>
            <a:ext cx="3683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Right Arrow 7"/>
          <p:cNvSpPr/>
          <p:nvPr/>
        </p:nvSpPr>
        <p:spPr>
          <a:xfrm>
            <a:off x="5061861" y="529036"/>
            <a:ext cx="758548" cy="1169552"/>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angel.jp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980" b="99005" l="0" r="100000"/>
                    </a14:imgEffect>
                  </a14:imgLayer>
                </a14:imgProps>
              </a:ext>
              <a:ext uri="{28A0092B-C50C-407E-A947-70E740481C1C}">
                <a14:useLocalDpi xmlns:a14="http://schemas.microsoft.com/office/drawing/2010/main"/>
              </a:ext>
            </a:extLst>
          </a:blip>
          <a:srcRect/>
          <a:stretch/>
        </p:blipFill>
        <p:spPr>
          <a:xfrm>
            <a:off x="3480470" y="1437947"/>
            <a:ext cx="2065027" cy="1083854"/>
          </a:xfrm>
          <a:prstGeom prst="rect">
            <a:avLst/>
          </a:prstGeom>
        </p:spPr>
      </p:pic>
      <p:sp>
        <p:nvSpPr>
          <p:cNvPr id="9" name="Rectangle 8"/>
          <p:cNvSpPr/>
          <p:nvPr/>
        </p:nvSpPr>
        <p:spPr>
          <a:xfrm>
            <a:off x="5740578" y="219965"/>
            <a:ext cx="3230740" cy="1169551"/>
          </a:xfrm>
          <a:prstGeom prst="rect">
            <a:avLst/>
          </a:prstGeom>
        </p:spPr>
        <p:txBody>
          <a:bodyPr wrap="square">
            <a:spAutoFit/>
          </a:bodyPr>
          <a:lstStyle/>
          <a:p>
            <a:pPr algn="r"/>
            <a:r>
              <a:rPr lang="en-US" b="1" i="1" dirty="0"/>
              <a:t>But, through prayer, </a:t>
            </a:r>
            <a:endParaRPr lang="en-US" b="1" i="1" dirty="0" smtClean="0"/>
          </a:p>
          <a:p>
            <a:pPr algn="r"/>
            <a:r>
              <a:rPr lang="en-US" b="1" i="1" dirty="0" smtClean="0"/>
              <a:t>the </a:t>
            </a:r>
            <a:r>
              <a:rPr lang="en-US" b="1" i="1" dirty="0"/>
              <a:t>enemy is defeated </a:t>
            </a:r>
            <a:endParaRPr lang="en-US" b="1" i="1" dirty="0" smtClean="0"/>
          </a:p>
          <a:p>
            <a:pPr algn="r"/>
            <a:r>
              <a:rPr lang="en-US" b="1" i="1" dirty="0" smtClean="0"/>
              <a:t>and </a:t>
            </a:r>
            <a:r>
              <a:rPr lang="en-US" b="1" i="1" dirty="0"/>
              <a:t>lives </a:t>
            </a:r>
            <a:r>
              <a:rPr lang="en-US" b="1" i="1" dirty="0" smtClean="0"/>
              <a:t>will </a:t>
            </a:r>
            <a:r>
              <a:rPr lang="en-US" b="1" i="1" dirty="0"/>
              <a:t>be changed. </a:t>
            </a:r>
            <a:endParaRPr lang="en-US" b="1" i="1" dirty="0" smtClean="0"/>
          </a:p>
          <a:p>
            <a:pPr algn="r"/>
            <a:r>
              <a:rPr lang="en-US" sz="1600" dirty="0" smtClean="0"/>
              <a:t>Eph</a:t>
            </a:r>
            <a:r>
              <a:rPr lang="en-US" sz="1600" dirty="0"/>
              <a:t>. 6:10-18</a:t>
            </a:r>
          </a:p>
        </p:txBody>
      </p:sp>
      <p:sp>
        <p:nvSpPr>
          <p:cNvPr id="11" name="Rectangle 10"/>
          <p:cNvSpPr/>
          <p:nvPr/>
        </p:nvSpPr>
        <p:spPr>
          <a:xfrm>
            <a:off x="5740576" y="1389308"/>
            <a:ext cx="3230741" cy="1169551"/>
          </a:xfrm>
          <a:prstGeom prst="rect">
            <a:avLst/>
          </a:prstGeom>
        </p:spPr>
        <p:txBody>
          <a:bodyPr wrap="square">
            <a:spAutoFit/>
          </a:bodyPr>
          <a:lstStyle/>
          <a:p>
            <a:pPr algn="r"/>
            <a:r>
              <a:rPr lang="en-US" dirty="0"/>
              <a:t> </a:t>
            </a:r>
            <a:r>
              <a:rPr lang="en-US" b="1" i="1" dirty="0" smtClean="0"/>
              <a:t>Ask</a:t>
            </a:r>
            <a:r>
              <a:rPr lang="en-US" b="1" i="1" dirty="0"/>
              <a:t>, and it will be given to </a:t>
            </a:r>
            <a:r>
              <a:rPr lang="en-US" b="1" i="1" dirty="0" smtClean="0"/>
              <a:t>you; </a:t>
            </a:r>
            <a:r>
              <a:rPr lang="en-US" b="1" i="1" dirty="0"/>
              <a:t>seek, and you will find; </a:t>
            </a:r>
            <a:r>
              <a:rPr lang="en-US" b="1" i="1" dirty="0" smtClean="0"/>
              <a:t>knock</a:t>
            </a:r>
            <a:r>
              <a:rPr lang="en-US" b="1" i="1" dirty="0"/>
              <a:t>, and it will be opened to you</a:t>
            </a:r>
            <a:r>
              <a:rPr lang="en-US" b="1" i="1" dirty="0" smtClean="0"/>
              <a:t>.</a:t>
            </a:r>
          </a:p>
          <a:p>
            <a:pPr algn="r"/>
            <a:r>
              <a:rPr lang="en-US" sz="1600" dirty="0"/>
              <a:t>Matthew 7:7 </a:t>
            </a:r>
          </a:p>
        </p:txBody>
      </p:sp>
      <p:sp>
        <p:nvSpPr>
          <p:cNvPr id="12" name="Rectangle 11"/>
          <p:cNvSpPr/>
          <p:nvPr/>
        </p:nvSpPr>
        <p:spPr>
          <a:xfrm>
            <a:off x="5740576" y="2635542"/>
            <a:ext cx="3230741" cy="892552"/>
          </a:xfrm>
          <a:prstGeom prst="rect">
            <a:avLst/>
          </a:prstGeom>
        </p:spPr>
        <p:txBody>
          <a:bodyPr wrap="square">
            <a:spAutoFit/>
          </a:bodyPr>
          <a:lstStyle/>
          <a:p>
            <a:pPr algn="r"/>
            <a:r>
              <a:rPr lang="en-US" b="1" i="1" dirty="0" smtClean="0"/>
              <a:t>If ye shall </a:t>
            </a:r>
            <a:r>
              <a:rPr lang="en-US" b="1" i="1" dirty="0"/>
              <a:t>ask </a:t>
            </a:r>
            <a:r>
              <a:rPr lang="en-US" b="1" i="1" dirty="0" smtClean="0"/>
              <a:t>anything </a:t>
            </a:r>
            <a:r>
              <a:rPr lang="en-US" b="1" i="1" dirty="0"/>
              <a:t>in my name, I will do </a:t>
            </a:r>
            <a:r>
              <a:rPr lang="en-US" b="1" i="1" dirty="0" smtClean="0"/>
              <a:t>it.</a:t>
            </a:r>
          </a:p>
          <a:p>
            <a:pPr algn="r"/>
            <a:r>
              <a:rPr lang="en-US" sz="1600" dirty="0"/>
              <a:t>John 14</a:t>
            </a:r>
            <a:r>
              <a:rPr lang="en-US" sz="1600" dirty="0" smtClean="0"/>
              <a:t>:14</a:t>
            </a:r>
            <a:r>
              <a:rPr lang="en-US" sz="1600" dirty="0"/>
              <a:t> </a:t>
            </a:r>
          </a:p>
        </p:txBody>
      </p:sp>
      <p:sp>
        <p:nvSpPr>
          <p:cNvPr id="15" name="Rectangle 14"/>
          <p:cNvSpPr/>
          <p:nvPr/>
        </p:nvSpPr>
        <p:spPr>
          <a:xfrm>
            <a:off x="5740576" y="4432477"/>
            <a:ext cx="3230741" cy="1446550"/>
          </a:xfrm>
          <a:prstGeom prst="rect">
            <a:avLst/>
          </a:prstGeom>
        </p:spPr>
        <p:txBody>
          <a:bodyPr wrap="square">
            <a:spAutoFit/>
          </a:bodyPr>
          <a:lstStyle/>
          <a:p>
            <a:pPr algn="r"/>
            <a:r>
              <a:rPr lang="en-US" b="1" i="1" dirty="0" smtClean="0"/>
              <a:t>Therefore </a:t>
            </a:r>
            <a:r>
              <a:rPr lang="en-US" b="1" i="1" dirty="0"/>
              <a:t>I tell you, whatever you ask in prayer, believe </a:t>
            </a:r>
            <a:endParaRPr lang="en-US" b="1" i="1" dirty="0" smtClean="0"/>
          </a:p>
          <a:p>
            <a:pPr algn="r"/>
            <a:r>
              <a:rPr lang="en-US" b="1" i="1" dirty="0" smtClean="0"/>
              <a:t>that </a:t>
            </a:r>
            <a:r>
              <a:rPr lang="en-US" b="1" i="1" dirty="0"/>
              <a:t>you have received it</a:t>
            </a:r>
            <a:r>
              <a:rPr lang="en-US" b="1" i="1" dirty="0" smtClean="0"/>
              <a:t>,</a:t>
            </a:r>
          </a:p>
          <a:p>
            <a:pPr algn="r"/>
            <a:r>
              <a:rPr lang="en-US" b="1" i="1" dirty="0" smtClean="0"/>
              <a:t> </a:t>
            </a:r>
            <a:r>
              <a:rPr lang="en-US" b="1" i="1" dirty="0"/>
              <a:t>and it will be yours</a:t>
            </a:r>
            <a:r>
              <a:rPr lang="en-US" b="1" i="1" dirty="0" smtClean="0"/>
              <a:t>.</a:t>
            </a:r>
          </a:p>
          <a:p>
            <a:pPr algn="r"/>
            <a:r>
              <a:rPr lang="en-US" sz="1600" dirty="0"/>
              <a:t>Mark 11:24  </a:t>
            </a:r>
          </a:p>
        </p:txBody>
      </p:sp>
      <p:sp>
        <p:nvSpPr>
          <p:cNvPr id="16" name="Rectangle 15"/>
          <p:cNvSpPr/>
          <p:nvPr/>
        </p:nvSpPr>
        <p:spPr>
          <a:xfrm>
            <a:off x="562427" y="3897704"/>
            <a:ext cx="4572000" cy="1854354"/>
          </a:xfrm>
          <a:prstGeom prst="rect">
            <a:avLst/>
          </a:prstGeom>
        </p:spPr>
        <p:txBody>
          <a:bodyPr>
            <a:spAutoFit/>
          </a:bodyPr>
          <a:lstStyle/>
          <a:p>
            <a:pPr algn="ctr"/>
            <a:r>
              <a:rPr lang="en-US" sz="2800" dirty="0">
                <a:solidFill>
                  <a:schemeClr val="bg1"/>
                </a:solidFill>
              </a:rPr>
              <a:t>For where two or three gather in my name, </a:t>
            </a:r>
            <a:endParaRPr lang="en-US" sz="2800" dirty="0" smtClean="0">
              <a:solidFill>
                <a:schemeClr val="bg1"/>
              </a:solidFill>
            </a:endParaRPr>
          </a:p>
          <a:p>
            <a:pPr algn="ctr"/>
            <a:r>
              <a:rPr lang="en-US" sz="3600" dirty="0" smtClean="0">
                <a:solidFill>
                  <a:srgbClr val="FFD539"/>
                </a:solidFill>
              </a:rPr>
              <a:t>there </a:t>
            </a:r>
            <a:r>
              <a:rPr lang="en-US" sz="3600" dirty="0">
                <a:solidFill>
                  <a:srgbClr val="FFD539"/>
                </a:solidFill>
              </a:rPr>
              <a:t>am I with them</a:t>
            </a:r>
            <a:r>
              <a:rPr lang="en-US" sz="3600" dirty="0" smtClean="0">
                <a:solidFill>
                  <a:srgbClr val="FFD539"/>
                </a:solidFill>
              </a:rPr>
              <a:t>. </a:t>
            </a:r>
            <a:r>
              <a:rPr lang="en-US" sz="2800" dirty="0" smtClean="0">
                <a:solidFill>
                  <a:srgbClr val="FFD539"/>
                </a:solidFill>
              </a:rPr>
              <a:t> </a:t>
            </a:r>
          </a:p>
          <a:p>
            <a:endParaRPr lang="en-US" sz="650" dirty="0" smtClean="0">
              <a:solidFill>
                <a:srgbClr val="FFFFFF"/>
              </a:solidFill>
            </a:endParaRPr>
          </a:p>
          <a:p>
            <a:pPr algn="r"/>
            <a:r>
              <a:rPr lang="en-US" sz="1600" dirty="0" smtClean="0">
                <a:solidFill>
                  <a:srgbClr val="FFFFFF"/>
                </a:solidFill>
              </a:rPr>
              <a:t>Matthew 18:20</a:t>
            </a:r>
            <a:endParaRPr lang="en-US" sz="1600" dirty="0">
              <a:solidFill>
                <a:srgbClr val="FFFFFF"/>
              </a:solidFill>
            </a:endParaRPr>
          </a:p>
        </p:txBody>
      </p:sp>
      <p:sp>
        <p:nvSpPr>
          <p:cNvPr id="18" name="Rectangle 17"/>
          <p:cNvSpPr/>
          <p:nvPr/>
        </p:nvSpPr>
        <p:spPr>
          <a:xfrm>
            <a:off x="5740576" y="3689442"/>
            <a:ext cx="3230741" cy="615553"/>
          </a:xfrm>
          <a:prstGeom prst="rect">
            <a:avLst/>
          </a:prstGeom>
        </p:spPr>
        <p:txBody>
          <a:bodyPr wrap="square">
            <a:spAutoFit/>
          </a:bodyPr>
          <a:lstStyle/>
          <a:p>
            <a:pPr algn="r"/>
            <a:r>
              <a:rPr lang="en-US" dirty="0"/>
              <a:t> </a:t>
            </a:r>
            <a:r>
              <a:rPr lang="en-US" b="1" i="1" dirty="0" smtClean="0"/>
              <a:t>Pray without ceasing.</a:t>
            </a:r>
          </a:p>
          <a:p>
            <a:pPr algn="r"/>
            <a:r>
              <a:rPr lang="en-US" sz="1600" dirty="0" smtClean="0"/>
              <a:t>1 Thessalonians 5:17</a:t>
            </a:r>
            <a:r>
              <a:rPr lang="en-US" sz="1600" dirty="0"/>
              <a:t> </a:t>
            </a:r>
          </a:p>
        </p:txBody>
      </p:sp>
      <p:sp>
        <p:nvSpPr>
          <p:cNvPr id="17" name="TextBox 16"/>
          <p:cNvSpPr txBox="1"/>
          <p:nvPr/>
        </p:nvSpPr>
        <p:spPr>
          <a:xfrm>
            <a:off x="1198901" y="713846"/>
            <a:ext cx="3862960" cy="707886"/>
          </a:xfrm>
          <a:prstGeom prst="rect">
            <a:avLst/>
          </a:prstGeom>
          <a:noFill/>
        </p:spPr>
        <p:txBody>
          <a:bodyPr wrap="square" rtlCol="0">
            <a:spAutoFit/>
          </a:bodyPr>
          <a:lstStyle/>
          <a:p>
            <a:pPr algn="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a</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bout PRAYER?</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Rectangle 1"/>
          <p:cNvSpPr/>
          <p:nvPr/>
        </p:nvSpPr>
        <p:spPr>
          <a:xfrm>
            <a:off x="0" y="6145519"/>
            <a:ext cx="9196637" cy="707886"/>
          </a:xfrm>
          <a:prstGeom prst="rect">
            <a:avLst/>
          </a:prstGeom>
          <a:solidFill>
            <a:schemeClr val="bg1"/>
          </a:solidFill>
        </p:spPr>
        <p:txBody>
          <a:bodyPr wrap="square" lIns="91440" tIns="45720" rIns="91440" bIns="45720">
            <a:spAutoFit/>
          </a:bodyPr>
          <a:lstStyle/>
          <a:p>
            <a:pPr algn="ctr"/>
            <a:r>
              <a:rPr lang="en-US" sz="4000" b="1" i="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B</a:t>
            </a:r>
            <a:r>
              <a:rPr lang="en-US" sz="4000" b="1" i="1"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elieve in t</a:t>
            </a:r>
            <a:r>
              <a:rPr lang="en-US" sz="4000" b="1" i="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he power of prayer.</a:t>
            </a:r>
            <a:endParaRPr lang="en-US" sz="4000" b="1" i="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006868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75831"/>
            <a:ext cx="7068015" cy="838200"/>
          </a:xfrm>
        </p:spPr>
        <p:txBody>
          <a:bodyPr/>
          <a:lstStyle/>
          <a:p>
            <a:r>
              <a:rPr lang="en-US" dirty="0" smtClean="0"/>
              <a:t>% of Prayer Requests by Category</a:t>
            </a:r>
            <a:endParaRPr lang="en-US" dirty="0"/>
          </a:p>
        </p:txBody>
      </p:sp>
      <p:sp>
        <p:nvSpPr>
          <p:cNvPr id="18" name="TextBox 17"/>
          <p:cNvSpPr txBox="1"/>
          <p:nvPr/>
        </p:nvSpPr>
        <p:spPr>
          <a:xfrm>
            <a:off x="4772" y="2721388"/>
            <a:ext cx="4211717" cy="400110"/>
          </a:xfrm>
          <a:prstGeom prst="rect">
            <a:avLst/>
          </a:prstGeom>
          <a:noFill/>
          <a:ln w="76200" cmpd="sng">
            <a:noFill/>
          </a:ln>
        </p:spPr>
        <p:txBody>
          <a:bodyPr wrap="square" rtlCol="0">
            <a:spAutoFit/>
          </a:bodyPr>
          <a:lstStyle/>
          <a:p>
            <a:pPr algn="ctr"/>
            <a:r>
              <a:rPr lang="en-US" sz="2000" dirty="0" smtClean="0"/>
              <a:t>General Request(s)</a:t>
            </a:r>
            <a:endParaRPr lang="en-US" dirty="0"/>
          </a:p>
        </p:txBody>
      </p:sp>
      <p:sp>
        <p:nvSpPr>
          <p:cNvPr id="19" name="TextBox 18"/>
          <p:cNvSpPr txBox="1"/>
          <p:nvPr/>
        </p:nvSpPr>
        <p:spPr>
          <a:xfrm>
            <a:off x="5203702" y="1358065"/>
            <a:ext cx="3587449" cy="1508105"/>
          </a:xfrm>
          <a:prstGeom prst="rect">
            <a:avLst/>
          </a:prstGeom>
          <a:noFill/>
          <a:ln w="76200" cmpd="sng">
            <a:noFill/>
          </a:ln>
        </p:spPr>
        <p:txBody>
          <a:bodyPr wrap="square" rtlCol="0">
            <a:spAutoFit/>
          </a:bodyPr>
          <a:lstStyle/>
          <a:p>
            <a:r>
              <a:rPr lang="en-US" sz="2000" b="1" dirty="0" smtClean="0"/>
              <a:t>Use traditional prayer process. </a:t>
            </a:r>
          </a:p>
          <a:p>
            <a:endParaRPr lang="en-US" dirty="0" smtClean="0"/>
          </a:p>
          <a:p>
            <a:r>
              <a:rPr lang="en-US" dirty="0" smtClean="0"/>
              <a:t>Examples include: fitness, marriage, healthy pregnancy, safety of family, etc.</a:t>
            </a:r>
            <a:endParaRPr lang="en-US" dirty="0"/>
          </a:p>
        </p:txBody>
      </p:sp>
      <p:sp>
        <p:nvSpPr>
          <p:cNvPr id="5" name="Left Brace 4"/>
          <p:cNvSpPr/>
          <p:nvPr/>
        </p:nvSpPr>
        <p:spPr>
          <a:xfrm rot="5400000" flipV="1">
            <a:off x="4159560" y="-471964"/>
            <a:ext cx="853030" cy="8410153"/>
          </a:xfrm>
          <a:prstGeom prst="leftBrace">
            <a:avLst>
              <a:gd name="adj1" fmla="val 8333"/>
              <a:gd name="adj2" fmla="val 16937"/>
            </a:avLst>
          </a:prstGeom>
          <a:ln w="5715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2" name="Picture 21"/>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383597" y="4220130"/>
            <a:ext cx="1101221" cy="1101221"/>
          </a:xfrm>
          <a:prstGeom prst="rect">
            <a:avLst/>
          </a:prstGeom>
        </p:spPr>
      </p:pic>
      <p:pic>
        <p:nvPicPr>
          <p:cNvPr id="29" name="Picture 28"/>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146102" y="4220130"/>
            <a:ext cx="1189013" cy="1189013"/>
          </a:xfrm>
          <a:prstGeom prst="rect">
            <a:avLst/>
          </a:prstGeom>
        </p:spPr>
      </p:pic>
      <p:pic>
        <p:nvPicPr>
          <p:cNvPr id="30" name="Picture 29"/>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702672" y="4220131"/>
            <a:ext cx="1088479" cy="1088479"/>
          </a:xfrm>
          <a:prstGeom prst="rect">
            <a:avLst/>
          </a:prstGeom>
        </p:spPr>
      </p:pic>
      <p:sp>
        <p:nvSpPr>
          <p:cNvPr id="31" name="TextBox 30"/>
          <p:cNvSpPr txBox="1"/>
          <p:nvPr/>
        </p:nvSpPr>
        <p:spPr>
          <a:xfrm>
            <a:off x="2240646" y="5464750"/>
            <a:ext cx="1393961" cy="646331"/>
          </a:xfrm>
          <a:prstGeom prst="rect">
            <a:avLst/>
          </a:prstGeom>
          <a:noFill/>
        </p:spPr>
        <p:txBody>
          <a:bodyPr wrap="square" rtlCol="0">
            <a:spAutoFit/>
          </a:bodyPr>
          <a:lstStyle/>
          <a:p>
            <a:pPr algn="ctr"/>
            <a:r>
              <a:rPr lang="en-US" dirty="0" smtClean="0">
                <a:solidFill>
                  <a:schemeClr val="bg1">
                    <a:lumMod val="50000"/>
                  </a:schemeClr>
                </a:solidFill>
              </a:rPr>
              <a:t>Successful marriage</a:t>
            </a:r>
            <a:endParaRPr lang="en-US" dirty="0">
              <a:solidFill>
                <a:schemeClr val="bg1">
                  <a:lumMod val="50000"/>
                </a:schemeClr>
              </a:solidFill>
            </a:endParaRPr>
          </a:p>
        </p:txBody>
      </p:sp>
      <p:sp>
        <p:nvSpPr>
          <p:cNvPr id="32" name="TextBox 31"/>
          <p:cNvSpPr txBox="1"/>
          <p:nvPr/>
        </p:nvSpPr>
        <p:spPr>
          <a:xfrm>
            <a:off x="3926796" y="5464750"/>
            <a:ext cx="1579997" cy="646331"/>
          </a:xfrm>
          <a:prstGeom prst="rect">
            <a:avLst/>
          </a:prstGeom>
          <a:noFill/>
        </p:spPr>
        <p:txBody>
          <a:bodyPr wrap="square" rtlCol="0">
            <a:spAutoFit/>
          </a:bodyPr>
          <a:lstStyle/>
          <a:p>
            <a:pPr algn="ctr"/>
            <a:r>
              <a:rPr lang="en-US" dirty="0" smtClean="0">
                <a:solidFill>
                  <a:schemeClr val="bg1">
                    <a:lumMod val="50000"/>
                  </a:schemeClr>
                </a:solidFill>
              </a:rPr>
              <a:t>Being a </a:t>
            </a:r>
            <a:r>
              <a:rPr lang="en-US" dirty="0">
                <a:solidFill>
                  <a:schemeClr val="bg1">
                    <a:lumMod val="50000"/>
                  </a:schemeClr>
                </a:solidFill>
              </a:rPr>
              <a:t>g</a:t>
            </a:r>
            <a:r>
              <a:rPr lang="en-US" dirty="0" smtClean="0">
                <a:solidFill>
                  <a:schemeClr val="bg1">
                    <a:lumMod val="50000"/>
                  </a:schemeClr>
                </a:solidFill>
              </a:rPr>
              <a:t>ood </a:t>
            </a:r>
            <a:r>
              <a:rPr lang="en-US" dirty="0">
                <a:solidFill>
                  <a:schemeClr val="bg1">
                    <a:lumMod val="50000"/>
                  </a:schemeClr>
                </a:solidFill>
              </a:rPr>
              <a:t>p</a:t>
            </a:r>
            <a:r>
              <a:rPr lang="en-US" dirty="0" smtClean="0">
                <a:solidFill>
                  <a:schemeClr val="bg1">
                    <a:lumMod val="50000"/>
                  </a:schemeClr>
                </a:solidFill>
              </a:rPr>
              <a:t>arent</a:t>
            </a:r>
            <a:endParaRPr lang="en-US" dirty="0">
              <a:solidFill>
                <a:schemeClr val="bg1">
                  <a:lumMod val="50000"/>
                </a:schemeClr>
              </a:solidFill>
            </a:endParaRPr>
          </a:p>
        </p:txBody>
      </p:sp>
      <p:sp>
        <p:nvSpPr>
          <p:cNvPr id="33" name="TextBox 32"/>
          <p:cNvSpPr txBox="1"/>
          <p:nvPr/>
        </p:nvSpPr>
        <p:spPr>
          <a:xfrm>
            <a:off x="5731007" y="5464750"/>
            <a:ext cx="1590771" cy="646331"/>
          </a:xfrm>
          <a:prstGeom prst="rect">
            <a:avLst/>
          </a:prstGeom>
          <a:noFill/>
        </p:spPr>
        <p:txBody>
          <a:bodyPr wrap="square" rtlCol="0">
            <a:spAutoFit/>
          </a:bodyPr>
          <a:lstStyle/>
          <a:p>
            <a:pPr algn="ctr"/>
            <a:r>
              <a:rPr lang="en-US" dirty="0" smtClean="0">
                <a:solidFill>
                  <a:schemeClr val="bg1">
                    <a:lumMod val="50000"/>
                  </a:schemeClr>
                </a:solidFill>
              </a:rPr>
              <a:t>Help for others they know</a:t>
            </a:r>
            <a:endParaRPr lang="en-US" dirty="0">
              <a:solidFill>
                <a:schemeClr val="bg1">
                  <a:lumMod val="50000"/>
                </a:schemeClr>
              </a:solidFill>
            </a:endParaRPr>
          </a:p>
        </p:txBody>
      </p:sp>
      <p:sp>
        <p:nvSpPr>
          <p:cNvPr id="34" name="TextBox 33"/>
          <p:cNvSpPr txBox="1"/>
          <p:nvPr/>
        </p:nvSpPr>
        <p:spPr>
          <a:xfrm>
            <a:off x="7506659" y="5464750"/>
            <a:ext cx="1393961" cy="646331"/>
          </a:xfrm>
          <a:prstGeom prst="rect">
            <a:avLst/>
          </a:prstGeom>
          <a:noFill/>
        </p:spPr>
        <p:txBody>
          <a:bodyPr wrap="square" rtlCol="0">
            <a:spAutoFit/>
          </a:bodyPr>
          <a:lstStyle/>
          <a:p>
            <a:pPr algn="ctr"/>
            <a:r>
              <a:rPr lang="en-US" dirty="0" smtClean="0">
                <a:solidFill>
                  <a:schemeClr val="bg1">
                    <a:lumMod val="50000"/>
                  </a:schemeClr>
                </a:solidFill>
              </a:rPr>
              <a:t>Elderly parent(s)</a:t>
            </a:r>
            <a:endParaRPr lang="en-US" dirty="0">
              <a:solidFill>
                <a:schemeClr val="bg1">
                  <a:lumMod val="50000"/>
                </a:schemeClr>
              </a:solidFill>
            </a:endParaRPr>
          </a:p>
        </p:txBody>
      </p:sp>
      <p:pic>
        <p:nvPicPr>
          <p:cNvPr id="35" name="Picture 34"/>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057501" y="4220130"/>
            <a:ext cx="1001992" cy="1001992"/>
          </a:xfrm>
          <a:prstGeom prst="rect">
            <a:avLst/>
          </a:prstGeom>
        </p:spPr>
      </p:pic>
      <p:sp>
        <p:nvSpPr>
          <p:cNvPr id="3" name="Rectangle 2"/>
          <p:cNvSpPr/>
          <p:nvPr/>
        </p:nvSpPr>
        <p:spPr>
          <a:xfrm>
            <a:off x="380998" y="1327048"/>
            <a:ext cx="3983339" cy="1262123"/>
          </a:xfrm>
          <a:prstGeom prst="rect">
            <a:avLst/>
          </a:prstGeom>
          <a:noFill/>
        </p:spPr>
        <p:txBody>
          <a:bodyPr wrap="square" lIns="91440" tIns="45720" rIns="91440" bIns="45720">
            <a:prstTxWarp prst="textPlain">
              <a:avLst/>
            </a:prstTxWarp>
            <a:spAutoFit/>
          </a:bodyPr>
          <a:lstStyle/>
          <a:p>
            <a:pPr algn="ctr"/>
            <a:r>
              <a:rPr lang="en-US" sz="5400" b="1" cap="none" spc="0" dirty="0" smtClean="0">
                <a:ln w="12700">
                  <a:noFill/>
                  <a:prstDash val="solid"/>
                </a:ln>
                <a:solidFill>
                  <a:srgbClr val="008000"/>
                </a:solidFill>
                <a:effectLst>
                  <a:outerShdw blurRad="41275" dist="20320" dir="1800000" algn="tl" rotWithShape="0">
                    <a:srgbClr val="000000">
                      <a:alpha val="40000"/>
                    </a:srgbClr>
                  </a:outerShdw>
                </a:effectLst>
              </a:rPr>
              <a:t>60-70%</a:t>
            </a:r>
            <a:endParaRPr lang="en-US" sz="5400" b="1" cap="none" spc="0" dirty="0">
              <a:ln w="12700">
                <a:noFill/>
                <a:prstDash val="solid"/>
              </a:ln>
              <a:solidFill>
                <a:srgbClr val="008000"/>
              </a:solidFill>
              <a:effectLst>
                <a:outerShdw blurRad="41275" dist="20320" dir="1800000" algn="tl" rotWithShape="0">
                  <a:srgbClr val="000000">
                    <a:alpha val="40000"/>
                  </a:srgbClr>
                </a:outerShdw>
              </a:effectLst>
            </a:endParaRPr>
          </a:p>
        </p:txBody>
      </p:sp>
      <p:pic>
        <p:nvPicPr>
          <p:cNvPr id="10" name="Picture 9"/>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79704" y="4220130"/>
            <a:ext cx="1163639" cy="1163639"/>
          </a:xfrm>
          <a:prstGeom prst="rect">
            <a:avLst/>
          </a:prstGeom>
        </p:spPr>
      </p:pic>
      <p:sp>
        <p:nvSpPr>
          <p:cNvPr id="36" name="TextBox 35"/>
          <p:cNvSpPr txBox="1"/>
          <p:nvPr/>
        </p:nvSpPr>
        <p:spPr>
          <a:xfrm>
            <a:off x="308068" y="5489337"/>
            <a:ext cx="1393961" cy="646331"/>
          </a:xfrm>
          <a:prstGeom prst="rect">
            <a:avLst/>
          </a:prstGeom>
          <a:noFill/>
        </p:spPr>
        <p:txBody>
          <a:bodyPr wrap="square" rtlCol="0">
            <a:spAutoFit/>
          </a:bodyPr>
          <a:lstStyle/>
          <a:p>
            <a:pPr algn="ctr"/>
            <a:r>
              <a:rPr lang="en-US" dirty="0" smtClean="0">
                <a:solidFill>
                  <a:schemeClr val="bg1">
                    <a:lumMod val="50000"/>
                  </a:schemeClr>
                </a:solidFill>
              </a:rPr>
              <a:t>Health/Fitness</a:t>
            </a:r>
            <a:endParaRPr lang="en-US" dirty="0">
              <a:solidFill>
                <a:schemeClr val="bg1">
                  <a:lumMod val="50000"/>
                </a:schemeClr>
              </a:solidFill>
            </a:endParaRPr>
          </a:p>
        </p:txBody>
      </p:sp>
    </p:spTree>
    <p:extLst>
      <p:ext uri="{BB962C8B-B14F-4D97-AF65-F5344CB8AC3E}">
        <p14:creationId xmlns:p14="http://schemas.microsoft.com/office/powerpoint/2010/main" val="14053396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75831"/>
            <a:ext cx="7068015" cy="838200"/>
          </a:xfrm>
        </p:spPr>
        <p:txBody>
          <a:bodyPr/>
          <a:lstStyle/>
          <a:p>
            <a:r>
              <a:rPr lang="en-US" dirty="0" smtClean="0"/>
              <a:t>% of Prayer Requests by Category</a:t>
            </a:r>
            <a:endParaRPr lang="en-US" dirty="0"/>
          </a:p>
        </p:txBody>
      </p:sp>
      <p:sp>
        <p:nvSpPr>
          <p:cNvPr id="18" name="TextBox 17"/>
          <p:cNvSpPr txBox="1"/>
          <p:nvPr/>
        </p:nvSpPr>
        <p:spPr>
          <a:xfrm>
            <a:off x="4772" y="2721388"/>
            <a:ext cx="4211717" cy="400110"/>
          </a:xfrm>
          <a:prstGeom prst="rect">
            <a:avLst/>
          </a:prstGeom>
          <a:noFill/>
          <a:ln w="76200" cmpd="sng">
            <a:noFill/>
          </a:ln>
        </p:spPr>
        <p:txBody>
          <a:bodyPr wrap="square" rtlCol="0">
            <a:spAutoFit/>
          </a:bodyPr>
          <a:lstStyle/>
          <a:p>
            <a:pPr algn="ctr"/>
            <a:r>
              <a:rPr lang="en-US" sz="2000" dirty="0" smtClean="0"/>
              <a:t>Targeted Request(s)</a:t>
            </a:r>
            <a:endParaRPr lang="en-US" dirty="0"/>
          </a:p>
        </p:txBody>
      </p:sp>
      <p:sp>
        <p:nvSpPr>
          <p:cNvPr id="5" name="Left Brace 4"/>
          <p:cNvSpPr/>
          <p:nvPr/>
        </p:nvSpPr>
        <p:spPr>
          <a:xfrm rot="5400000" flipV="1">
            <a:off x="4159560" y="-471964"/>
            <a:ext cx="853030" cy="8410153"/>
          </a:xfrm>
          <a:prstGeom prst="leftBrace">
            <a:avLst>
              <a:gd name="adj1" fmla="val 8333"/>
              <a:gd name="adj2" fmla="val 16937"/>
            </a:avLst>
          </a:prstGeom>
          <a:ln w="5715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4066492" y="5532972"/>
            <a:ext cx="1393961" cy="646331"/>
          </a:xfrm>
          <a:prstGeom prst="rect">
            <a:avLst/>
          </a:prstGeom>
          <a:noFill/>
        </p:spPr>
        <p:txBody>
          <a:bodyPr wrap="square" rtlCol="0">
            <a:spAutoFit/>
          </a:bodyPr>
          <a:lstStyle/>
          <a:p>
            <a:pPr algn="ctr"/>
            <a:r>
              <a:rPr lang="en-US" dirty="0" smtClean="0">
                <a:solidFill>
                  <a:schemeClr val="bg1">
                    <a:lumMod val="50000"/>
                  </a:schemeClr>
                </a:solidFill>
              </a:rPr>
              <a:t>Drug Addiction</a:t>
            </a:r>
            <a:endParaRPr lang="en-US" dirty="0">
              <a:solidFill>
                <a:schemeClr val="bg1">
                  <a:lumMod val="50000"/>
                </a:schemeClr>
              </a:solidFill>
            </a:endParaRPr>
          </a:p>
        </p:txBody>
      </p:sp>
      <p:sp>
        <p:nvSpPr>
          <p:cNvPr id="32" name="TextBox 31"/>
          <p:cNvSpPr txBox="1"/>
          <p:nvPr/>
        </p:nvSpPr>
        <p:spPr>
          <a:xfrm>
            <a:off x="5989429" y="5532972"/>
            <a:ext cx="1302349" cy="646331"/>
          </a:xfrm>
          <a:prstGeom prst="rect">
            <a:avLst/>
          </a:prstGeom>
          <a:noFill/>
        </p:spPr>
        <p:txBody>
          <a:bodyPr wrap="square" rtlCol="0">
            <a:spAutoFit/>
          </a:bodyPr>
          <a:lstStyle/>
          <a:p>
            <a:pPr algn="ctr"/>
            <a:r>
              <a:rPr lang="en-US" dirty="0" smtClean="0">
                <a:solidFill>
                  <a:schemeClr val="bg1">
                    <a:lumMod val="50000"/>
                  </a:schemeClr>
                </a:solidFill>
              </a:rPr>
              <a:t>Alcohol Abuse</a:t>
            </a:r>
            <a:endParaRPr lang="en-US" dirty="0">
              <a:solidFill>
                <a:schemeClr val="bg1">
                  <a:lumMod val="50000"/>
                </a:schemeClr>
              </a:solidFill>
            </a:endParaRPr>
          </a:p>
        </p:txBody>
      </p:sp>
      <p:sp>
        <p:nvSpPr>
          <p:cNvPr id="33" name="TextBox 32"/>
          <p:cNvSpPr txBox="1"/>
          <p:nvPr/>
        </p:nvSpPr>
        <p:spPr>
          <a:xfrm>
            <a:off x="379408" y="5532972"/>
            <a:ext cx="1590771" cy="646331"/>
          </a:xfrm>
          <a:prstGeom prst="rect">
            <a:avLst/>
          </a:prstGeom>
          <a:noFill/>
        </p:spPr>
        <p:txBody>
          <a:bodyPr wrap="square" rtlCol="0">
            <a:spAutoFit/>
          </a:bodyPr>
          <a:lstStyle/>
          <a:p>
            <a:pPr algn="ctr"/>
            <a:r>
              <a:rPr lang="en-US" dirty="0" smtClean="0">
                <a:solidFill>
                  <a:schemeClr val="bg1">
                    <a:lumMod val="50000"/>
                  </a:schemeClr>
                </a:solidFill>
              </a:rPr>
              <a:t>Immediate Medical Issue</a:t>
            </a:r>
            <a:endParaRPr lang="en-US" dirty="0">
              <a:solidFill>
                <a:schemeClr val="bg1">
                  <a:lumMod val="50000"/>
                </a:schemeClr>
              </a:solidFill>
            </a:endParaRPr>
          </a:p>
        </p:txBody>
      </p:sp>
      <p:sp>
        <p:nvSpPr>
          <p:cNvPr id="3" name="Rectangle 2"/>
          <p:cNvSpPr/>
          <p:nvPr/>
        </p:nvSpPr>
        <p:spPr>
          <a:xfrm>
            <a:off x="380998" y="1327048"/>
            <a:ext cx="3983339" cy="1262123"/>
          </a:xfrm>
          <a:prstGeom prst="rect">
            <a:avLst/>
          </a:prstGeom>
          <a:noFill/>
        </p:spPr>
        <p:txBody>
          <a:bodyPr wrap="square" lIns="91440" tIns="45720" rIns="91440" bIns="45720">
            <a:prstTxWarp prst="textPlain">
              <a:avLst/>
            </a:prstTxWarp>
            <a:spAutoFit/>
          </a:bodyPr>
          <a:lstStyle/>
          <a:p>
            <a:pPr algn="ctr"/>
            <a:r>
              <a:rPr lang="en-US" sz="5400" b="1" cap="none" spc="0" dirty="0" smtClean="0">
                <a:ln w="12700">
                  <a:noFill/>
                  <a:prstDash val="solid"/>
                </a:ln>
                <a:solidFill>
                  <a:schemeClr val="tx2">
                    <a:lumMod val="60000"/>
                    <a:lumOff val="40000"/>
                  </a:schemeClr>
                </a:solidFill>
                <a:effectLst>
                  <a:outerShdw blurRad="41275" dist="20320" dir="1800000" algn="tl" rotWithShape="0">
                    <a:srgbClr val="000000">
                      <a:alpha val="40000"/>
                    </a:srgbClr>
                  </a:outerShdw>
                </a:effectLst>
              </a:rPr>
              <a:t>20-30%</a:t>
            </a:r>
            <a:endParaRPr lang="en-US" sz="5400" b="1" cap="none" spc="0" dirty="0">
              <a:ln w="12700">
                <a:no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
        <p:nvSpPr>
          <p:cNvPr id="36" name="TextBox 35"/>
          <p:cNvSpPr txBox="1"/>
          <p:nvPr/>
        </p:nvSpPr>
        <p:spPr>
          <a:xfrm>
            <a:off x="2194355" y="5532972"/>
            <a:ext cx="1393961" cy="646331"/>
          </a:xfrm>
          <a:prstGeom prst="rect">
            <a:avLst/>
          </a:prstGeom>
          <a:noFill/>
        </p:spPr>
        <p:txBody>
          <a:bodyPr wrap="square" rtlCol="0">
            <a:spAutoFit/>
          </a:bodyPr>
          <a:lstStyle/>
          <a:p>
            <a:pPr algn="ctr"/>
            <a:r>
              <a:rPr lang="en-US" dirty="0" smtClean="0">
                <a:solidFill>
                  <a:schemeClr val="bg1">
                    <a:lumMod val="50000"/>
                  </a:schemeClr>
                </a:solidFill>
              </a:rPr>
              <a:t>Cancer Diagnosis</a:t>
            </a:r>
            <a:endParaRPr lang="en-US" dirty="0">
              <a:solidFill>
                <a:schemeClr val="bg1">
                  <a:lumMod val="50000"/>
                </a:schemeClr>
              </a:solidFill>
            </a:endParaRPr>
          </a:p>
        </p:txBody>
      </p:sp>
      <p:sp>
        <p:nvSpPr>
          <p:cNvPr id="17" name="TextBox 16"/>
          <p:cNvSpPr txBox="1"/>
          <p:nvPr/>
        </p:nvSpPr>
        <p:spPr>
          <a:xfrm>
            <a:off x="4763152" y="1348220"/>
            <a:ext cx="4184874" cy="2154436"/>
          </a:xfrm>
          <a:prstGeom prst="rect">
            <a:avLst/>
          </a:prstGeom>
          <a:noFill/>
          <a:ln w="76200" cmpd="sng">
            <a:noFill/>
          </a:ln>
        </p:spPr>
        <p:txBody>
          <a:bodyPr wrap="square" rtlCol="0">
            <a:spAutoFit/>
          </a:bodyPr>
          <a:lstStyle/>
          <a:p>
            <a:r>
              <a:rPr lang="en-US" sz="2000" b="1" dirty="0" smtClean="0"/>
              <a:t>Use traditional prayer process</a:t>
            </a:r>
            <a:r>
              <a:rPr lang="en-US" sz="2000" b="1" dirty="0"/>
              <a:t> </a:t>
            </a:r>
            <a:r>
              <a:rPr lang="en-US" sz="2000" b="1" dirty="0" smtClean="0"/>
              <a:t>AND direct to local resources, if known. Also stress the importance of filling in the tear-off card. </a:t>
            </a:r>
          </a:p>
          <a:p>
            <a:r>
              <a:rPr lang="en-US" dirty="0" smtClean="0"/>
              <a:t>Examples include: immediate health concern (cancer, MS, diabetes, etc.), addiction, etc.</a:t>
            </a:r>
            <a:endParaRPr lang="en-US" dirty="0"/>
          </a:p>
        </p:txBody>
      </p:sp>
      <p:pic>
        <p:nvPicPr>
          <p:cNvPr id="4" name="Picture 3"/>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2317162" y="4378507"/>
            <a:ext cx="1073192" cy="1073192"/>
          </a:xfrm>
          <a:prstGeom prst="rect">
            <a:avLst/>
          </a:prstGeom>
        </p:spPr>
      </p:pic>
      <p:pic>
        <p:nvPicPr>
          <p:cNvPr id="6" name="Picture 5"/>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3989377" y="4392144"/>
            <a:ext cx="1694980" cy="1045918"/>
          </a:xfrm>
          <a:prstGeom prst="rect">
            <a:avLst/>
          </a:prstGeom>
        </p:spPr>
      </p:pic>
      <p:pic>
        <p:nvPicPr>
          <p:cNvPr id="8" name="Picture 7"/>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3380" y="4513358"/>
            <a:ext cx="808883" cy="803490"/>
          </a:xfrm>
          <a:prstGeom prst="rect">
            <a:avLst/>
          </a:prstGeom>
        </p:spPr>
      </p:pic>
      <p:pic>
        <p:nvPicPr>
          <p:cNvPr id="9" name="Picture 8"/>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525250" y="4448255"/>
            <a:ext cx="1192889" cy="933696"/>
          </a:xfrm>
          <a:prstGeom prst="rect">
            <a:avLst/>
          </a:prstGeom>
        </p:spPr>
      </p:pic>
      <p:pic>
        <p:nvPicPr>
          <p:cNvPr id="23" name="Picture 22" descr="canstockphoto0168483.jpg"/>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691286" y="4294931"/>
            <a:ext cx="993706" cy="1219891"/>
          </a:xfrm>
          <a:prstGeom prst="rect">
            <a:avLst/>
          </a:prstGeom>
          <a:noFill/>
          <a:ln>
            <a:noFill/>
          </a:ln>
        </p:spPr>
      </p:pic>
      <p:sp>
        <p:nvSpPr>
          <p:cNvPr id="24" name="TextBox 23"/>
          <p:cNvSpPr txBox="1"/>
          <p:nvPr/>
        </p:nvSpPr>
        <p:spPr>
          <a:xfrm>
            <a:off x="7465156" y="5671471"/>
            <a:ext cx="1590771" cy="369332"/>
          </a:xfrm>
          <a:prstGeom prst="rect">
            <a:avLst/>
          </a:prstGeom>
          <a:noFill/>
        </p:spPr>
        <p:txBody>
          <a:bodyPr wrap="square" rtlCol="0">
            <a:spAutoFit/>
          </a:bodyPr>
          <a:lstStyle/>
          <a:p>
            <a:pPr algn="ctr"/>
            <a:r>
              <a:rPr lang="en-US" dirty="0" smtClean="0">
                <a:solidFill>
                  <a:schemeClr val="bg1">
                    <a:lumMod val="50000"/>
                  </a:schemeClr>
                </a:solidFill>
              </a:rPr>
              <a:t>Other</a:t>
            </a:r>
            <a:endParaRPr lang="en-US" dirty="0">
              <a:solidFill>
                <a:schemeClr val="bg1">
                  <a:lumMod val="50000"/>
                </a:schemeClr>
              </a:solidFill>
            </a:endParaRPr>
          </a:p>
        </p:txBody>
      </p:sp>
    </p:spTree>
    <p:extLst>
      <p:ext uri="{BB962C8B-B14F-4D97-AF65-F5344CB8AC3E}">
        <p14:creationId xmlns:p14="http://schemas.microsoft.com/office/powerpoint/2010/main" val="24401024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schemeClr val="bg2">
                <a:shade val="45000"/>
                <a:satMod val="135000"/>
              </a:schemeClr>
              <a:prstClr val="white"/>
            </a:duotone>
          </a:blip>
          <a:stretch>
            <a:fillRect/>
          </a:stretch>
        </p:blipFill>
        <p:spPr>
          <a:xfrm flipH="1">
            <a:off x="166496" y="3877714"/>
            <a:ext cx="1584332" cy="1584332"/>
          </a:xfrm>
          <a:prstGeom prst="rect">
            <a:avLst/>
          </a:prstGeom>
        </p:spPr>
      </p:pic>
      <p:sp>
        <p:nvSpPr>
          <p:cNvPr id="4" name="Rectangle 3"/>
          <p:cNvSpPr/>
          <p:nvPr/>
        </p:nvSpPr>
        <p:spPr>
          <a:xfrm>
            <a:off x="6129868" y="3367719"/>
            <a:ext cx="2465456" cy="3045781"/>
          </a:xfrm>
          <a:prstGeom prst="rect">
            <a:avLst/>
          </a:prstGeom>
          <a:solidFill>
            <a:srgbClr val="EBF1DE"/>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0999" y="-75831"/>
            <a:ext cx="7068015" cy="838200"/>
          </a:xfrm>
        </p:spPr>
        <p:txBody>
          <a:bodyPr/>
          <a:lstStyle/>
          <a:p>
            <a:r>
              <a:rPr lang="en-US" dirty="0" smtClean="0"/>
              <a:t>% of Prayer Requests by Category</a:t>
            </a:r>
            <a:endParaRPr lang="en-US" dirty="0"/>
          </a:p>
        </p:txBody>
      </p:sp>
      <p:sp>
        <p:nvSpPr>
          <p:cNvPr id="18" name="TextBox 17"/>
          <p:cNvSpPr txBox="1"/>
          <p:nvPr/>
        </p:nvSpPr>
        <p:spPr>
          <a:xfrm>
            <a:off x="-161000" y="2721388"/>
            <a:ext cx="4211717" cy="400110"/>
          </a:xfrm>
          <a:prstGeom prst="rect">
            <a:avLst/>
          </a:prstGeom>
          <a:noFill/>
          <a:ln w="76200" cmpd="sng">
            <a:noFill/>
          </a:ln>
        </p:spPr>
        <p:txBody>
          <a:bodyPr wrap="square" rtlCol="0">
            <a:spAutoFit/>
          </a:bodyPr>
          <a:lstStyle/>
          <a:p>
            <a:pPr algn="ctr"/>
            <a:r>
              <a:rPr lang="en-US" sz="2000" dirty="0" smtClean="0"/>
              <a:t>Urgency/Crisis Mode</a:t>
            </a:r>
            <a:endParaRPr lang="en-US" dirty="0"/>
          </a:p>
        </p:txBody>
      </p:sp>
      <p:sp>
        <p:nvSpPr>
          <p:cNvPr id="5" name="Left Brace 4"/>
          <p:cNvSpPr/>
          <p:nvPr/>
        </p:nvSpPr>
        <p:spPr>
          <a:xfrm rot="5400000" flipV="1">
            <a:off x="2579152" y="1108447"/>
            <a:ext cx="853030" cy="5249332"/>
          </a:xfrm>
          <a:prstGeom prst="leftBrace">
            <a:avLst>
              <a:gd name="adj1" fmla="val 8333"/>
              <a:gd name="adj2" fmla="val 16937"/>
            </a:avLst>
          </a:prstGeom>
          <a:ln w="5715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195629" y="5293785"/>
            <a:ext cx="1393961" cy="646331"/>
          </a:xfrm>
          <a:prstGeom prst="rect">
            <a:avLst/>
          </a:prstGeom>
          <a:noFill/>
        </p:spPr>
        <p:txBody>
          <a:bodyPr wrap="square" rtlCol="0">
            <a:spAutoFit/>
          </a:bodyPr>
          <a:lstStyle/>
          <a:p>
            <a:pPr algn="ctr"/>
            <a:r>
              <a:rPr lang="en-US" dirty="0" smtClean="0">
                <a:solidFill>
                  <a:schemeClr val="bg1">
                    <a:lumMod val="50000"/>
                  </a:schemeClr>
                </a:solidFill>
              </a:rPr>
              <a:t>Suicidal Thoughts</a:t>
            </a:r>
            <a:endParaRPr lang="en-US" dirty="0">
              <a:solidFill>
                <a:schemeClr val="bg1">
                  <a:lumMod val="50000"/>
                </a:schemeClr>
              </a:solidFill>
            </a:endParaRPr>
          </a:p>
        </p:txBody>
      </p:sp>
      <p:sp>
        <p:nvSpPr>
          <p:cNvPr id="33" name="TextBox 32"/>
          <p:cNvSpPr txBox="1"/>
          <p:nvPr/>
        </p:nvSpPr>
        <p:spPr>
          <a:xfrm>
            <a:off x="1487986" y="5293785"/>
            <a:ext cx="1590771" cy="646331"/>
          </a:xfrm>
          <a:prstGeom prst="rect">
            <a:avLst/>
          </a:prstGeom>
          <a:noFill/>
        </p:spPr>
        <p:txBody>
          <a:bodyPr wrap="square" rtlCol="0">
            <a:spAutoFit/>
          </a:bodyPr>
          <a:lstStyle/>
          <a:p>
            <a:pPr algn="ctr"/>
            <a:r>
              <a:rPr lang="en-US" dirty="0" smtClean="0">
                <a:solidFill>
                  <a:schemeClr val="bg1">
                    <a:lumMod val="50000"/>
                  </a:schemeClr>
                </a:solidFill>
              </a:rPr>
              <a:t>Domestic Violence</a:t>
            </a:r>
            <a:endParaRPr lang="en-US" dirty="0">
              <a:solidFill>
                <a:schemeClr val="bg1">
                  <a:lumMod val="50000"/>
                </a:schemeClr>
              </a:solidFill>
            </a:endParaRPr>
          </a:p>
        </p:txBody>
      </p:sp>
      <p:sp>
        <p:nvSpPr>
          <p:cNvPr id="3" name="Rectangle 2"/>
          <p:cNvSpPr/>
          <p:nvPr/>
        </p:nvSpPr>
        <p:spPr>
          <a:xfrm>
            <a:off x="548480" y="1327048"/>
            <a:ext cx="2936338" cy="1262123"/>
          </a:xfrm>
          <a:prstGeom prst="rect">
            <a:avLst/>
          </a:prstGeom>
          <a:noFill/>
        </p:spPr>
        <p:txBody>
          <a:bodyPr wrap="square" lIns="91440" tIns="45720" rIns="91440" bIns="45720">
            <a:prstTxWarp prst="textPlain">
              <a:avLst/>
            </a:prstTxWarp>
            <a:spAutoFit/>
          </a:bodyPr>
          <a:lstStyle/>
          <a:p>
            <a:pPr algn="ctr"/>
            <a:r>
              <a:rPr lang="en-US" sz="5400" b="1" cap="none" spc="0" dirty="0" smtClean="0">
                <a:ln w="12700">
                  <a:noFill/>
                  <a:prstDash val="solid"/>
                </a:ln>
                <a:solidFill>
                  <a:srgbClr val="FF0000"/>
                </a:solidFill>
                <a:effectLst>
                  <a:outerShdw blurRad="41275" dist="20320" dir="1800000" algn="tl" rotWithShape="0">
                    <a:srgbClr val="000000">
                      <a:alpha val="40000"/>
                    </a:srgbClr>
                  </a:outerShdw>
                </a:effectLst>
              </a:rPr>
              <a:t>0-5%</a:t>
            </a:r>
            <a:endParaRPr lang="en-US" sz="5400" b="1" cap="none" spc="0" dirty="0">
              <a:ln w="12700">
                <a:noFill/>
                <a:prstDash val="solid"/>
              </a:ln>
              <a:solidFill>
                <a:srgbClr val="FF0000"/>
              </a:solidFill>
              <a:effectLst>
                <a:outerShdw blurRad="41275" dist="20320" dir="1800000" algn="tl" rotWithShape="0">
                  <a:srgbClr val="000000">
                    <a:alpha val="40000"/>
                  </a:srgbClr>
                </a:outerShdw>
              </a:effectLst>
            </a:endParaRPr>
          </a:p>
        </p:txBody>
      </p:sp>
      <p:sp>
        <p:nvSpPr>
          <p:cNvPr id="36" name="TextBox 35"/>
          <p:cNvSpPr txBox="1"/>
          <p:nvPr/>
        </p:nvSpPr>
        <p:spPr>
          <a:xfrm>
            <a:off x="6262152" y="3582855"/>
            <a:ext cx="2098221" cy="830997"/>
          </a:xfrm>
          <a:prstGeom prst="rect">
            <a:avLst/>
          </a:prstGeom>
          <a:noFill/>
        </p:spPr>
        <p:txBody>
          <a:bodyPr wrap="square" rtlCol="0">
            <a:spAutoFit/>
          </a:bodyPr>
          <a:lstStyle/>
          <a:p>
            <a:pPr algn="ctr"/>
            <a:r>
              <a:rPr lang="en-US" sz="1600" i="1" dirty="0" smtClean="0">
                <a:solidFill>
                  <a:schemeClr val="bg1">
                    <a:lumMod val="50000"/>
                  </a:schemeClr>
                </a:solidFill>
              </a:rPr>
              <a:t>What if someone says that they want to give their life to Christ?  </a:t>
            </a:r>
            <a:endParaRPr lang="en-US" sz="1600" i="1" dirty="0">
              <a:solidFill>
                <a:schemeClr val="bg1">
                  <a:lumMod val="50000"/>
                </a:schemeClr>
              </a:solidFill>
            </a:endParaRPr>
          </a:p>
        </p:txBody>
      </p:sp>
      <p:sp>
        <p:nvSpPr>
          <p:cNvPr id="17" name="TextBox 16"/>
          <p:cNvSpPr txBox="1"/>
          <p:nvPr/>
        </p:nvSpPr>
        <p:spPr>
          <a:xfrm>
            <a:off x="4416795" y="1490282"/>
            <a:ext cx="4636965" cy="1877437"/>
          </a:xfrm>
          <a:prstGeom prst="rect">
            <a:avLst/>
          </a:prstGeom>
          <a:noFill/>
          <a:ln w="76200" cmpd="sng">
            <a:noFill/>
          </a:ln>
        </p:spPr>
        <p:txBody>
          <a:bodyPr wrap="square" rtlCol="0">
            <a:spAutoFit/>
          </a:bodyPr>
          <a:lstStyle/>
          <a:p>
            <a:r>
              <a:rPr lang="en-US" sz="2000" b="1" dirty="0"/>
              <a:t>NEED HELP NOW </a:t>
            </a:r>
            <a:r>
              <a:rPr lang="en-US" sz="2000" b="1" dirty="0" smtClean="0"/>
              <a:t>ZONE - If </a:t>
            </a:r>
            <a:r>
              <a:rPr lang="en-US" sz="2000" b="1" dirty="0"/>
              <a:t>this person is in immediate need of support, please bring </a:t>
            </a:r>
            <a:r>
              <a:rPr lang="en-US" sz="2000" b="1" dirty="0" smtClean="0"/>
              <a:t>him/her </a:t>
            </a:r>
            <a:r>
              <a:rPr lang="en-US" sz="2000" b="1" dirty="0"/>
              <a:t>directly to Joe West or </a:t>
            </a:r>
            <a:r>
              <a:rPr lang="en-US" sz="2000" b="1" dirty="0" smtClean="0"/>
              <a:t>another pastor onsite.</a:t>
            </a:r>
          </a:p>
          <a:p>
            <a:r>
              <a:rPr lang="en-US" dirty="0" smtClean="0"/>
              <a:t>Examples include: suicidal thoughts, unwanted pregnancy, abuse, etc.</a:t>
            </a:r>
            <a:endParaRPr lang="en-US" dirty="0"/>
          </a:p>
        </p:txBody>
      </p:sp>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0" b="96094" l="1186" r="94071"/>
                    </a14:imgEffect>
                  </a14:imgLayer>
                </a14:imgProps>
              </a:ext>
              <a:ext uri="{28A0092B-C50C-407E-A947-70E740481C1C}">
                <a14:useLocalDpi xmlns:a14="http://schemas.microsoft.com/office/drawing/2010/main"/>
              </a:ext>
            </a:extLst>
          </a:blip>
          <a:stretch>
            <a:fillRect/>
          </a:stretch>
        </p:blipFill>
        <p:spPr>
          <a:xfrm rot="238302">
            <a:off x="4176573" y="1034370"/>
            <a:ext cx="921177" cy="911824"/>
          </a:xfrm>
          <a:prstGeom prst="rect">
            <a:avLst/>
          </a:prstGeom>
        </p:spPr>
      </p:pic>
      <p:pic>
        <p:nvPicPr>
          <p:cNvPr id="9" name="Picture 8"/>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770451" y="4121528"/>
            <a:ext cx="1052755" cy="1052755"/>
          </a:xfrm>
          <a:prstGeom prst="rect">
            <a:avLst/>
          </a:prstGeom>
        </p:spPr>
      </p:pic>
      <p:sp>
        <p:nvSpPr>
          <p:cNvPr id="19" name="TextBox 18"/>
          <p:cNvSpPr txBox="1"/>
          <p:nvPr/>
        </p:nvSpPr>
        <p:spPr>
          <a:xfrm>
            <a:off x="2704668" y="5293785"/>
            <a:ext cx="1906029" cy="646331"/>
          </a:xfrm>
          <a:prstGeom prst="rect">
            <a:avLst/>
          </a:prstGeom>
          <a:noFill/>
        </p:spPr>
        <p:txBody>
          <a:bodyPr wrap="square" rtlCol="0">
            <a:spAutoFit/>
          </a:bodyPr>
          <a:lstStyle/>
          <a:p>
            <a:pPr algn="ctr"/>
            <a:r>
              <a:rPr lang="en-US" dirty="0" smtClean="0">
                <a:solidFill>
                  <a:schemeClr val="bg1">
                    <a:lumMod val="50000"/>
                  </a:schemeClr>
                </a:solidFill>
              </a:rPr>
              <a:t>Unwanted Pregnancy</a:t>
            </a:r>
            <a:endParaRPr lang="en-US" dirty="0">
              <a:solidFill>
                <a:schemeClr val="bg1">
                  <a:lumMod val="50000"/>
                </a:schemeClr>
              </a:solidFill>
            </a:endParaRPr>
          </a:p>
        </p:txBody>
      </p:sp>
      <p:pic>
        <p:nvPicPr>
          <p:cNvPr id="21" name="Picture 20"/>
          <p:cNvPicPr>
            <a:picLocks noChangeAspect="1"/>
          </p:cNvPicPr>
          <p:nvPr/>
        </p:nvPicPr>
        <p:blipFill>
          <a:blip r:embed="rId7">
            <a:duotone>
              <a:schemeClr val="bg2">
                <a:shade val="45000"/>
                <a:satMod val="135000"/>
              </a:schemeClr>
              <a:prstClr val="white"/>
            </a:duotone>
          </a:blip>
          <a:stretch>
            <a:fillRect/>
          </a:stretch>
        </p:blipFill>
        <p:spPr>
          <a:xfrm>
            <a:off x="3134969" y="4043991"/>
            <a:ext cx="1251778" cy="1251778"/>
          </a:xfrm>
          <a:prstGeom prst="rect">
            <a:avLst/>
          </a:prstGeom>
        </p:spPr>
      </p:pic>
      <p:pic>
        <p:nvPicPr>
          <p:cNvPr id="22" name="Picture 21" descr="canstockphoto0168483.jpg"/>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463570" y="4121529"/>
            <a:ext cx="861422" cy="1057497"/>
          </a:xfrm>
          <a:prstGeom prst="rect">
            <a:avLst/>
          </a:prstGeom>
          <a:noFill/>
          <a:ln>
            <a:noFill/>
          </a:ln>
        </p:spPr>
      </p:pic>
      <p:sp>
        <p:nvSpPr>
          <p:cNvPr id="25" name="TextBox 24"/>
          <p:cNvSpPr txBox="1"/>
          <p:nvPr/>
        </p:nvSpPr>
        <p:spPr>
          <a:xfrm>
            <a:off x="4270256" y="5440196"/>
            <a:ext cx="1590771" cy="369332"/>
          </a:xfrm>
          <a:prstGeom prst="rect">
            <a:avLst/>
          </a:prstGeom>
          <a:noFill/>
        </p:spPr>
        <p:txBody>
          <a:bodyPr wrap="square" rtlCol="0">
            <a:spAutoFit/>
          </a:bodyPr>
          <a:lstStyle/>
          <a:p>
            <a:pPr algn="ctr"/>
            <a:r>
              <a:rPr lang="en-US" dirty="0" smtClean="0">
                <a:solidFill>
                  <a:schemeClr val="bg1">
                    <a:lumMod val="50000"/>
                  </a:schemeClr>
                </a:solidFill>
              </a:rPr>
              <a:t>Other*</a:t>
            </a:r>
            <a:endParaRPr lang="en-US" dirty="0">
              <a:solidFill>
                <a:schemeClr val="bg1">
                  <a:lumMod val="50000"/>
                </a:schemeClr>
              </a:solidFill>
            </a:endParaRPr>
          </a:p>
        </p:txBody>
      </p:sp>
      <p:sp>
        <p:nvSpPr>
          <p:cNvPr id="10" name="TextBox 9"/>
          <p:cNvSpPr txBox="1"/>
          <p:nvPr/>
        </p:nvSpPr>
        <p:spPr>
          <a:xfrm>
            <a:off x="6287553" y="4428043"/>
            <a:ext cx="2129971" cy="1754327"/>
          </a:xfrm>
          <a:prstGeom prst="rect">
            <a:avLst/>
          </a:prstGeom>
          <a:noFill/>
        </p:spPr>
        <p:txBody>
          <a:bodyPr wrap="square" rtlCol="0">
            <a:spAutoFit/>
          </a:bodyPr>
          <a:lstStyle/>
          <a:p>
            <a:r>
              <a:rPr lang="en-US" sz="1200" dirty="0" smtClean="0">
                <a:solidFill>
                  <a:schemeClr val="bg1">
                    <a:lumMod val="50000"/>
                  </a:schemeClr>
                </a:solidFill>
              </a:rPr>
              <a:t>That is the BEST kind of urgent need! </a:t>
            </a:r>
            <a:r>
              <a:rPr lang="en-US" sz="1200" dirty="0" smtClean="0">
                <a:solidFill>
                  <a:schemeClr val="bg1">
                    <a:lumMod val="50000"/>
                  </a:schemeClr>
                </a:solidFill>
                <a:sym typeface="Wingdings"/>
              </a:rPr>
              <a:t> </a:t>
            </a:r>
            <a:r>
              <a:rPr lang="en-US" sz="1200" dirty="0" smtClean="0">
                <a:solidFill>
                  <a:schemeClr val="bg1">
                    <a:lumMod val="50000"/>
                  </a:schemeClr>
                </a:solidFill>
              </a:rPr>
              <a:t>You have 2 options: </a:t>
            </a:r>
          </a:p>
          <a:p>
            <a:pPr marL="285750" indent="-285750">
              <a:buFont typeface="Arial"/>
              <a:buChar char="•"/>
            </a:pPr>
            <a:r>
              <a:rPr lang="en-US" sz="1200" dirty="0">
                <a:solidFill>
                  <a:schemeClr val="bg1">
                    <a:lumMod val="50000"/>
                  </a:schemeClr>
                </a:solidFill>
              </a:rPr>
              <a:t>U</a:t>
            </a:r>
            <a:r>
              <a:rPr lang="en-US" sz="1200" dirty="0" smtClean="0">
                <a:solidFill>
                  <a:schemeClr val="bg1">
                    <a:lumMod val="50000"/>
                  </a:schemeClr>
                </a:solidFill>
              </a:rPr>
              <a:t>se the Day One Booklet (see the pages titled “Prayer” and “The Journey Begins”) and/or</a:t>
            </a:r>
          </a:p>
          <a:p>
            <a:pPr marL="285750" indent="-285750">
              <a:buFont typeface="Arial"/>
              <a:buChar char="•"/>
            </a:pPr>
            <a:r>
              <a:rPr lang="en-US" sz="1200" dirty="0">
                <a:solidFill>
                  <a:schemeClr val="bg1">
                    <a:lumMod val="50000"/>
                  </a:schemeClr>
                </a:solidFill>
              </a:rPr>
              <a:t>W</a:t>
            </a:r>
            <a:r>
              <a:rPr lang="en-US" sz="1200" dirty="0" smtClean="0">
                <a:solidFill>
                  <a:schemeClr val="bg1">
                    <a:lumMod val="50000"/>
                  </a:schemeClr>
                </a:solidFill>
              </a:rPr>
              <a:t>alk them over to Joe or the Ground Team Leader for further assistance.</a:t>
            </a:r>
            <a:endParaRPr lang="en-US" sz="1200" dirty="0">
              <a:solidFill>
                <a:schemeClr val="bg1">
                  <a:lumMod val="50000"/>
                </a:schemeClr>
              </a:solidFill>
            </a:endParaRPr>
          </a:p>
        </p:txBody>
      </p:sp>
      <p:sp>
        <p:nvSpPr>
          <p:cNvPr id="11" name="Rectangle 10"/>
          <p:cNvSpPr/>
          <p:nvPr/>
        </p:nvSpPr>
        <p:spPr>
          <a:xfrm>
            <a:off x="448070" y="5975932"/>
            <a:ext cx="5599231" cy="461665"/>
          </a:xfrm>
          <a:prstGeom prst="rect">
            <a:avLst/>
          </a:prstGeom>
          <a:solidFill>
            <a:schemeClr val="bg1">
              <a:lumMod val="95000"/>
            </a:schemeClr>
          </a:solidFill>
        </p:spPr>
        <p:txBody>
          <a:bodyPr wrap="square">
            <a:spAutoFit/>
          </a:bodyPr>
          <a:lstStyle/>
          <a:p>
            <a:r>
              <a:rPr lang="en-US" sz="1200" dirty="0" smtClean="0"/>
              <a:t>*Note: For any </a:t>
            </a:r>
            <a:r>
              <a:rPr lang="en-US" sz="1200" dirty="0"/>
              <a:t>situation that you’re not sure how to handle, </a:t>
            </a:r>
            <a:r>
              <a:rPr lang="en-US" sz="1200" dirty="0" smtClean="0"/>
              <a:t>please do </a:t>
            </a:r>
            <a:r>
              <a:rPr lang="en-US" sz="1200" dirty="0"/>
              <a:t>not hesitate to enlist the help of the ground team leader.</a:t>
            </a:r>
          </a:p>
        </p:txBody>
      </p:sp>
      <p:pic>
        <p:nvPicPr>
          <p:cNvPr id="6" name="Picture 5"/>
          <p:cNvPicPr>
            <a:picLocks noChangeAspect="1"/>
          </p:cNvPicPr>
          <p:nvPr/>
        </p:nvPicPr>
        <p:blipFill>
          <a:blip r:embed="rId9" cstate="print">
            <a:duotone>
              <a:schemeClr val="bg2">
                <a:shade val="45000"/>
                <a:satMod val="135000"/>
              </a:schemeClr>
              <a:prstClr val="white"/>
            </a:duotone>
            <a:extLst>
              <a:ext uri="{BEBA8EAE-BF5A-486C-A8C5-ECC9F3942E4B}">
                <a14:imgProps xmlns:a14="http://schemas.microsoft.com/office/drawing/2010/main">
                  <a14:imgLayer r:embed="rId10">
                    <a14:imgEffect>
                      <a14:backgroundRemoval t="333" b="90000" l="5500" r="90000">
                        <a14:foregroundMark x1="5500" y1="333" x2="82500" y2="83667"/>
                      </a14:backgroundRemoval>
                    </a14:imgEffect>
                  </a14:imgLayer>
                </a14:imgProps>
              </a:ext>
              <a:ext uri="{28A0092B-C50C-407E-A947-70E740481C1C}">
                <a14:useLocalDpi xmlns:a14="http://schemas.microsoft.com/office/drawing/2010/main"/>
              </a:ext>
            </a:extLst>
          </a:blip>
          <a:stretch>
            <a:fillRect/>
          </a:stretch>
        </p:blipFill>
        <p:spPr>
          <a:xfrm>
            <a:off x="8252420" y="3069526"/>
            <a:ext cx="637577" cy="956366"/>
          </a:xfrm>
          <a:prstGeom prst="rect">
            <a:avLst/>
          </a:prstGeom>
        </p:spPr>
      </p:pic>
    </p:spTree>
    <p:extLst>
      <p:ext uri="{BB962C8B-B14F-4D97-AF65-F5344CB8AC3E}">
        <p14:creationId xmlns:p14="http://schemas.microsoft.com/office/powerpoint/2010/main" val="24401024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829952"/>
            <a:ext cx="9144000" cy="1210119"/>
          </a:xfrm>
          <a:prstGeom prst="rect">
            <a:avLst/>
          </a:prstGeom>
          <a:solidFill>
            <a:schemeClr val="bg1"/>
          </a:solidFill>
          <a:ln>
            <a:solidFill>
              <a:srgbClr val="FFFFFF"/>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6" name="Picture 5" descr="praying.jpg"/>
          <p:cNvPicPr>
            <a:picLocks noChangeAspect="1"/>
          </p:cNvPicPr>
          <p:nvPr/>
        </p:nvPicPr>
        <p:blipFill rotWithShape="1">
          <a:blip r:embed="rId3" cstate="print">
            <a:alphaModFix amt="31000"/>
            <a:extLst>
              <a:ext uri="{28A0092B-C50C-407E-A947-70E740481C1C}">
                <a14:useLocalDpi xmlns:a14="http://schemas.microsoft.com/office/drawing/2010/main"/>
              </a:ext>
            </a:extLst>
          </a:blip>
          <a:srcRect/>
          <a:stretch/>
        </p:blipFill>
        <p:spPr>
          <a:xfrm>
            <a:off x="0" y="689114"/>
            <a:ext cx="9144000" cy="6350957"/>
          </a:xfrm>
          <a:prstGeom prst="rect">
            <a:avLst/>
          </a:prstGeom>
        </p:spPr>
      </p:pic>
      <p:sp>
        <p:nvSpPr>
          <p:cNvPr id="2" name="Title 1"/>
          <p:cNvSpPr>
            <a:spLocks noGrp="1"/>
          </p:cNvSpPr>
          <p:nvPr>
            <p:ph type="title" idx="4294967295"/>
          </p:nvPr>
        </p:nvSpPr>
        <p:spPr>
          <a:xfrm>
            <a:off x="417036" y="-227494"/>
            <a:ext cx="7812563" cy="1143000"/>
          </a:xfrm>
        </p:spPr>
        <p:txBody>
          <a:bodyPr>
            <a:normAutofit/>
          </a:bodyPr>
          <a:lstStyle/>
          <a:p>
            <a:pPr algn="l"/>
            <a:r>
              <a:rPr lang="en-US" sz="3600" dirty="0" smtClean="0"/>
              <a:t>Overview of Prayer Process</a:t>
            </a:r>
            <a:endParaRPr lang="en-US" sz="3600" dirty="0"/>
          </a:p>
        </p:txBody>
      </p:sp>
      <p:sp>
        <p:nvSpPr>
          <p:cNvPr id="3" name="Content Placeholder 2"/>
          <p:cNvSpPr>
            <a:spLocks noGrp="1"/>
          </p:cNvSpPr>
          <p:nvPr>
            <p:ph idx="4294967295"/>
          </p:nvPr>
        </p:nvSpPr>
        <p:spPr>
          <a:xfrm>
            <a:off x="417035" y="1167335"/>
            <a:ext cx="7812564" cy="3277665"/>
          </a:xfrm>
          <a:solidFill>
            <a:schemeClr val="bg1">
              <a:alpha val="43000"/>
            </a:schemeClr>
          </a:solidFill>
        </p:spPr>
        <p:txBody>
          <a:bodyPr>
            <a:normAutofit fontScale="77500" lnSpcReduction="20000"/>
          </a:bodyPr>
          <a:lstStyle/>
          <a:p>
            <a:pPr marL="0" indent="0">
              <a:buNone/>
            </a:pPr>
            <a:r>
              <a:rPr lang="en-US" sz="3500" dirty="0" smtClean="0">
                <a:sym typeface="Wingdings"/>
              </a:rPr>
              <a:t>I. </a:t>
            </a:r>
            <a:r>
              <a:rPr lang="en-US" sz="3500" dirty="0" smtClean="0"/>
              <a:t>ASK </a:t>
            </a:r>
            <a:r>
              <a:rPr lang="en-US" dirty="0" smtClean="0"/>
              <a:t>3 opening questions. </a:t>
            </a:r>
            <a:endParaRPr lang="en-US" sz="1500" i="1" dirty="0" smtClean="0"/>
          </a:p>
          <a:p>
            <a:pPr lvl="1">
              <a:buFont typeface="Arial"/>
              <a:buChar char="•"/>
            </a:pPr>
            <a:r>
              <a:rPr lang="en-US" dirty="0" smtClean="0"/>
              <a:t>Ask follow-up questions, as needed.</a:t>
            </a:r>
          </a:p>
          <a:p>
            <a:pPr lvl="1">
              <a:buFont typeface="Arial"/>
              <a:buChar char="•"/>
            </a:pPr>
            <a:r>
              <a:rPr lang="en-US" dirty="0" smtClean="0"/>
              <a:t>Goal is to be able to make your prayer personal. </a:t>
            </a:r>
          </a:p>
          <a:p>
            <a:pPr marL="457200" lvl="1" indent="0">
              <a:buNone/>
            </a:pPr>
            <a:endParaRPr lang="en-US" dirty="0" smtClean="0"/>
          </a:p>
          <a:p>
            <a:pPr marL="0" indent="0">
              <a:buNone/>
            </a:pPr>
            <a:r>
              <a:rPr lang="en-US" sz="3500" dirty="0" smtClean="0">
                <a:sym typeface="Wingdings"/>
              </a:rPr>
              <a:t>II. </a:t>
            </a:r>
            <a:r>
              <a:rPr lang="en-US" sz="3500" dirty="0" smtClean="0"/>
              <a:t>PRAY </a:t>
            </a:r>
            <a:r>
              <a:rPr lang="en-US" dirty="0" smtClean="0"/>
              <a:t>together. </a:t>
            </a:r>
          </a:p>
          <a:p>
            <a:pPr lvl="1">
              <a:buFont typeface="Arial"/>
              <a:buChar char="•"/>
            </a:pPr>
            <a:r>
              <a:rPr lang="en-US" dirty="0" smtClean="0"/>
              <a:t>Use provided prayer template(s), if desired. </a:t>
            </a:r>
          </a:p>
          <a:p>
            <a:pPr marL="457200" lvl="1" indent="0">
              <a:buNone/>
            </a:pPr>
            <a:endParaRPr lang="en-US" dirty="0" smtClean="0"/>
          </a:p>
          <a:p>
            <a:pPr marL="0" indent="0">
              <a:buNone/>
            </a:pPr>
            <a:r>
              <a:rPr lang="en-US" sz="3500" dirty="0" smtClean="0">
                <a:sym typeface="Wingdings"/>
              </a:rPr>
              <a:t>III.</a:t>
            </a:r>
            <a:r>
              <a:rPr lang="en-US" sz="3500" dirty="0" smtClean="0"/>
              <a:t> PROVIDE </a:t>
            </a:r>
            <a:r>
              <a:rPr lang="en-US" dirty="0" smtClean="0"/>
              <a:t>a copy of the ALL IN booklet and prayer card. </a:t>
            </a:r>
          </a:p>
          <a:p>
            <a:pPr lvl="1">
              <a:buFont typeface="Arial"/>
              <a:buChar char="•"/>
            </a:pPr>
            <a:r>
              <a:rPr lang="en-US" dirty="0" smtClean="0"/>
              <a:t>Ask them to fill out the prayer card and return to you.</a:t>
            </a:r>
          </a:p>
        </p:txBody>
      </p:sp>
      <p:grpSp>
        <p:nvGrpSpPr>
          <p:cNvPr id="20" name="Group 19"/>
          <p:cNvGrpSpPr/>
          <p:nvPr/>
        </p:nvGrpSpPr>
        <p:grpSpPr>
          <a:xfrm>
            <a:off x="1117600" y="4941518"/>
            <a:ext cx="6178515" cy="1961318"/>
            <a:chOff x="1117600" y="4941518"/>
            <a:chExt cx="6178515" cy="1961318"/>
          </a:xfrm>
        </p:grpSpPr>
        <p:grpSp>
          <p:nvGrpSpPr>
            <p:cNvPr id="5" name="Group 4"/>
            <p:cNvGrpSpPr/>
            <p:nvPr/>
          </p:nvGrpSpPr>
          <p:grpSpPr>
            <a:xfrm>
              <a:off x="3475728" y="4941518"/>
              <a:ext cx="1766911" cy="1961318"/>
              <a:chOff x="7184128" y="2498757"/>
              <a:chExt cx="1766911" cy="1961318"/>
            </a:xfrm>
          </p:grpSpPr>
          <p:pic>
            <p:nvPicPr>
              <p:cNvPr id="7" name="Picture 6" descr="Prayer Card.pdf"/>
              <p:cNvPicPr>
                <a:picLocks noChangeAspect="1"/>
              </p:cNvPicPr>
              <p:nvPr/>
            </p:nvPicPr>
            <p:blipFill rotWithShape="1">
              <a:blip r:embed="rId4" cstate="print">
                <a:extLst>
                  <a:ext uri="{28A0092B-C50C-407E-A947-70E740481C1C}">
                    <a14:useLocalDpi xmlns:a14="http://schemas.microsoft.com/office/drawing/2010/main"/>
                  </a:ext>
                </a:extLst>
              </a:blip>
              <a:srcRect l="19901" t="29855" r="51905" b="13199"/>
              <a:stretch/>
            </p:blipFill>
            <p:spPr>
              <a:xfrm>
                <a:off x="7886745" y="2498757"/>
                <a:ext cx="1064294" cy="1612232"/>
              </a:xfrm>
              <a:prstGeom prst="rect">
                <a:avLst/>
              </a:prstGeom>
              <a:ln>
                <a:noFill/>
              </a:ln>
              <a:effectLst>
                <a:outerShdw blurRad="292100" dist="139700" dir="2700000" algn="tl" rotWithShape="0">
                  <a:srgbClr val="333333">
                    <a:alpha val="65000"/>
                  </a:srgbClr>
                </a:outerShdw>
              </a:effectLst>
            </p:spPr>
          </p:pic>
          <p:pic>
            <p:nvPicPr>
              <p:cNvPr id="8" name="Picture 7" descr="Prayer Card.pdf"/>
              <p:cNvPicPr>
                <a:picLocks noChangeAspect="1"/>
              </p:cNvPicPr>
              <p:nvPr/>
            </p:nvPicPr>
            <p:blipFill rotWithShape="1">
              <a:blip r:embed="rId5" cstate="print">
                <a:extLst>
                  <a:ext uri="{28A0092B-C50C-407E-A947-70E740481C1C}">
                    <a14:useLocalDpi xmlns:a14="http://schemas.microsoft.com/office/drawing/2010/main"/>
                  </a:ext>
                </a:extLst>
              </a:blip>
              <a:srcRect l="55953" t="29894" r="16765" b="13756"/>
              <a:stretch/>
            </p:blipFill>
            <p:spPr>
              <a:xfrm>
                <a:off x="7184128" y="2854466"/>
                <a:ext cx="1036480" cy="1605609"/>
              </a:xfrm>
              <a:prstGeom prst="rect">
                <a:avLst/>
              </a:prstGeom>
              <a:ln>
                <a:noFill/>
              </a:ln>
              <a:effectLst>
                <a:outerShdw blurRad="292100" dist="139700" dir="2700000" algn="tl" rotWithShape="0">
                  <a:srgbClr val="333333">
                    <a:alpha val="65000"/>
                  </a:srgbClr>
                </a:outerShdw>
              </a:effectLst>
            </p:spPr>
          </p:pic>
        </p:gr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0771" y="5326916"/>
              <a:ext cx="1095344" cy="1555602"/>
            </a:xfrm>
            <a:prstGeom prst="rect">
              <a:avLst/>
            </a:prstGeom>
            <a:ln>
              <a:noFill/>
            </a:ln>
            <a:effectLst>
              <a:outerShdw blurRad="292100" dist="139700" dir="2700000" algn="tl" rotWithShape="0">
                <a:srgbClr val="333333">
                  <a:alpha val="65000"/>
                </a:srgbClr>
              </a:outerShdw>
            </a:effectLst>
          </p:spPr>
        </p:pic>
        <p:sp>
          <p:nvSpPr>
            <p:cNvPr id="14" name="Plus 13"/>
            <p:cNvSpPr/>
            <p:nvPr/>
          </p:nvSpPr>
          <p:spPr>
            <a:xfrm>
              <a:off x="2641600" y="5727700"/>
              <a:ext cx="558800" cy="685800"/>
            </a:xfrm>
            <a:prstGeom prst="mathPlus">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lus 14"/>
            <p:cNvSpPr/>
            <p:nvPr/>
          </p:nvSpPr>
          <p:spPr>
            <a:xfrm>
              <a:off x="5448300" y="5727700"/>
              <a:ext cx="558800" cy="685800"/>
            </a:xfrm>
            <a:prstGeom prst="mathPlus">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1117600" y="4942170"/>
              <a:ext cx="1452498" cy="1958425"/>
              <a:chOff x="1117600" y="4942170"/>
              <a:chExt cx="1452498" cy="1958425"/>
            </a:xfrm>
          </p:grpSpPr>
          <p:sp>
            <p:nvSpPr>
              <p:cNvPr id="17" name="Rectangle 16"/>
              <p:cNvSpPr/>
              <p:nvPr/>
            </p:nvSpPr>
            <p:spPr>
              <a:xfrm>
                <a:off x="1117600" y="5297226"/>
                <a:ext cx="1122298" cy="1603369"/>
              </a:xfrm>
              <a:prstGeom prst="rect">
                <a:avLst/>
              </a:prstGeom>
              <a:solidFill>
                <a:srgbClr val="FFFFFF"/>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1570098" y="4942170"/>
                <a:ext cx="1000000" cy="1227617"/>
                <a:chOff x="7729599" y="1063443"/>
                <a:chExt cx="1000000" cy="1227617"/>
              </a:xfrm>
            </p:grpSpPr>
            <p:pic>
              <p:nvPicPr>
                <p:cNvPr id="9" name="Picture 8" descr="canstockphoto0168483.jpg"/>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a:xfrm>
                  <a:off x="7729599" y="1063443"/>
                  <a:ext cx="1000000" cy="1227617"/>
                </a:xfrm>
                <a:prstGeom prst="rect">
                  <a:avLst/>
                </a:prstGeom>
                <a:ln>
                  <a:noFill/>
                </a:ln>
                <a:effectLst>
                  <a:outerShdw blurRad="292100" dist="139700" dir="2700000" algn="tl" rotWithShape="0">
                    <a:srgbClr val="333333">
                      <a:alpha val="65000"/>
                    </a:srgbClr>
                  </a:outerShdw>
                </a:effectLst>
              </p:spPr>
            </p:pic>
            <p:pic>
              <p:nvPicPr>
                <p:cNvPr id="10" name="Picture 9" descr="canstockphoto0168483.jpg"/>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754" b="100000" l="6139" r="100000"/>
                          </a14:imgEffect>
                        </a14:imgLayer>
                      </a14:imgProps>
                    </a:ext>
                    <a:ext uri="{28A0092B-C50C-407E-A947-70E740481C1C}">
                      <a14:useLocalDpi xmlns:a14="http://schemas.microsoft.com/office/drawing/2010/main"/>
                    </a:ext>
                  </a:extLst>
                </a:blip>
                <a:srcRect/>
                <a:stretch/>
              </p:blipFill>
              <p:spPr>
                <a:xfrm>
                  <a:off x="8153399" y="1889156"/>
                  <a:ext cx="393700" cy="397319"/>
                </a:xfrm>
                <a:prstGeom prst="rect">
                  <a:avLst/>
                </a:prstGeom>
                <a:ln>
                  <a:noFill/>
                </a:ln>
                <a:effectLst>
                  <a:outerShdw blurRad="292100" dist="139700" dir="2700000" algn="tl" rotWithShape="0">
                    <a:srgbClr val="333333">
                      <a:alpha val="65000"/>
                    </a:srgbClr>
                  </a:outerShdw>
                </a:effectLst>
              </p:spPr>
            </p:pic>
          </p:grpSp>
          <p:sp>
            <p:nvSpPr>
              <p:cNvPr id="19" name="Rectangle 18"/>
              <p:cNvSpPr/>
              <p:nvPr/>
            </p:nvSpPr>
            <p:spPr>
              <a:xfrm>
                <a:off x="1198499" y="5297227"/>
                <a:ext cx="1066799" cy="156872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spcAft>
                    <a:spcPts val="1800"/>
                  </a:spcAft>
                </a:pPr>
                <a:r>
                  <a:rPr lang="en-US" dirty="0" smtClean="0">
                    <a:solidFill>
                      <a:schemeClr val="tx1"/>
                    </a:solidFill>
                  </a:rPr>
                  <a:t>ASK</a:t>
                </a:r>
              </a:p>
              <a:p>
                <a:pPr>
                  <a:spcAft>
                    <a:spcPts val="1800"/>
                  </a:spcAft>
                </a:pPr>
                <a:r>
                  <a:rPr lang="en-US" dirty="0" smtClean="0">
                    <a:solidFill>
                      <a:schemeClr val="tx1"/>
                    </a:solidFill>
                  </a:rPr>
                  <a:t>THREE</a:t>
                </a:r>
              </a:p>
              <a:p>
                <a:pPr>
                  <a:spcAft>
                    <a:spcPts val="1800"/>
                  </a:spcAft>
                </a:pPr>
                <a:r>
                  <a:rPr lang="en-US" dirty="0" smtClean="0">
                    <a:solidFill>
                      <a:schemeClr val="tx1"/>
                    </a:solidFill>
                  </a:rPr>
                  <a:t>OPENING</a:t>
                </a:r>
              </a:p>
              <a:p>
                <a:pPr>
                  <a:spcAft>
                    <a:spcPts val="1800"/>
                  </a:spcAft>
                </a:pPr>
                <a:r>
                  <a:rPr lang="en-US" dirty="0" smtClean="0">
                    <a:solidFill>
                      <a:schemeClr val="tx1"/>
                    </a:solidFill>
                  </a:rPr>
                  <a:t>QUESTIONS</a:t>
                </a:r>
                <a:endParaRPr lang="en-US" dirty="0">
                  <a:solidFill>
                    <a:schemeClr val="tx1"/>
                  </a:solidFill>
                </a:endParaRPr>
              </a:p>
            </p:txBody>
          </p:sp>
        </p:grpSp>
      </p:grpSp>
      <p:sp>
        <p:nvSpPr>
          <p:cNvPr id="16" name="TextBox 15"/>
          <p:cNvSpPr txBox="1"/>
          <p:nvPr/>
        </p:nvSpPr>
        <p:spPr>
          <a:xfrm>
            <a:off x="1054100" y="4998260"/>
            <a:ext cx="406400" cy="369332"/>
          </a:xfrm>
          <a:prstGeom prst="rect">
            <a:avLst/>
          </a:prstGeom>
          <a:noFill/>
        </p:spPr>
        <p:txBody>
          <a:bodyPr wrap="square" rtlCol="0">
            <a:spAutoFit/>
          </a:bodyPr>
          <a:lstStyle/>
          <a:p>
            <a:pPr algn="ctr"/>
            <a:r>
              <a:rPr lang="en-US" b="1" dirty="0" smtClean="0"/>
              <a:t>I.</a:t>
            </a:r>
            <a:endParaRPr lang="en-US" b="1" dirty="0"/>
          </a:p>
        </p:txBody>
      </p:sp>
      <p:sp>
        <p:nvSpPr>
          <p:cNvPr id="21" name="TextBox 20"/>
          <p:cNvSpPr txBox="1"/>
          <p:nvPr/>
        </p:nvSpPr>
        <p:spPr>
          <a:xfrm>
            <a:off x="3424928" y="4998260"/>
            <a:ext cx="406400" cy="369332"/>
          </a:xfrm>
          <a:prstGeom prst="rect">
            <a:avLst/>
          </a:prstGeom>
          <a:noFill/>
        </p:spPr>
        <p:txBody>
          <a:bodyPr wrap="square" rtlCol="0">
            <a:spAutoFit/>
          </a:bodyPr>
          <a:lstStyle/>
          <a:p>
            <a:pPr algn="ctr"/>
            <a:r>
              <a:rPr lang="en-US" b="1" dirty="0" smtClean="0"/>
              <a:t>II.</a:t>
            </a:r>
            <a:endParaRPr lang="en-US" b="1" dirty="0"/>
          </a:p>
        </p:txBody>
      </p:sp>
      <p:sp>
        <p:nvSpPr>
          <p:cNvPr id="22" name="TextBox 21"/>
          <p:cNvSpPr txBox="1"/>
          <p:nvPr/>
        </p:nvSpPr>
        <p:spPr>
          <a:xfrm>
            <a:off x="6057900" y="4998260"/>
            <a:ext cx="546100" cy="369332"/>
          </a:xfrm>
          <a:prstGeom prst="rect">
            <a:avLst/>
          </a:prstGeom>
          <a:noFill/>
        </p:spPr>
        <p:txBody>
          <a:bodyPr wrap="square" rtlCol="0">
            <a:spAutoFit/>
          </a:bodyPr>
          <a:lstStyle/>
          <a:p>
            <a:pPr algn="ctr"/>
            <a:r>
              <a:rPr lang="en-US" b="1" dirty="0" smtClean="0"/>
              <a:t>III.</a:t>
            </a:r>
            <a:endParaRPr lang="en-US" b="1" dirty="0"/>
          </a:p>
        </p:txBody>
      </p:sp>
      <p:sp>
        <p:nvSpPr>
          <p:cNvPr id="24" name="Rectangle 23"/>
          <p:cNvSpPr/>
          <p:nvPr/>
        </p:nvSpPr>
        <p:spPr>
          <a:xfrm>
            <a:off x="7378745" y="5615732"/>
            <a:ext cx="1414781" cy="93801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8309" y="5615733"/>
            <a:ext cx="1431379" cy="938018"/>
          </a:xfrm>
          <a:prstGeom prst="rect">
            <a:avLst/>
          </a:prstGeom>
        </p:spPr>
      </p:pic>
    </p:spTree>
    <p:extLst>
      <p:ext uri="{BB962C8B-B14F-4D97-AF65-F5344CB8AC3E}">
        <p14:creationId xmlns:p14="http://schemas.microsoft.com/office/powerpoint/2010/main" val="26283963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9620" y="3501260"/>
            <a:ext cx="7229475" cy="461665"/>
          </a:xfrm>
          <a:prstGeom prst="rect">
            <a:avLst/>
          </a:prstGeom>
          <a:noFill/>
        </p:spPr>
        <p:txBody>
          <a:bodyPr wrap="square" rtlCol="0" anchor="b" anchorCtr="0">
            <a:normAutofit fontScale="92500"/>
          </a:bodyPr>
          <a:lstStyle/>
          <a:p>
            <a:r>
              <a:rPr lang="en-US" sz="2400" dirty="0" smtClean="0">
                <a:solidFill>
                  <a:prstClr val="black">
                    <a:lumMod val="50000"/>
                    <a:lumOff val="50000"/>
                  </a:prstClr>
                </a:solidFill>
              </a:rPr>
              <a:t>What if there’s a greater purpose I could be living right now?</a:t>
            </a:r>
            <a:endParaRPr lang="en-US" sz="2400" dirty="0">
              <a:solidFill>
                <a:prstClr val="black">
                  <a:lumMod val="50000"/>
                  <a:lumOff val="50000"/>
                </a:prstClr>
              </a:solidFill>
            </a:endParaRPr>
          </a:p>
        </p:txBody>
      </p:sp>
      <p:sp>
        <p:nvSpPr>
          <p:cNvPr id="5" name="Title 6"/>
          <p:cNvSpPr>
            <a:spLocks noGrp="1"/>
          </p:cNvSpPr>
          <p:nvPr>
            <p:ph type="title"/>
          </p:nvPr>
        </p:nvSpPr>
        <p:spPr>
          <a:xfrm>
            <a:off x="725714" y="3772340"/>
            <a:ext cx="8037286" cy="1200329"/>
          </a:xfrm>
        </p:spPr>
        <p:txBody>
          <a:bodyPr wrap="square" tIns="0" bIns="0" anchor="t" anchorCtr="0">
            <a:noAutofit/>
          </a:bodyPr>
          <a:lstStyle/>
          <a:p>
            <a:pPr algn="ctr"/>
            <a:r>
              <a:rPr lang="en-US" sz="5400" b="1" dirty="0" smtClean="0">
                <a:solidFill>
                  <a:prstClr val="black">
                    <a:lumMod val="85000"/>
                    <a:lumOff val="15000"/>
                  </a:prstClr>
                </a:solidFill>
                <a:latin typeface="+mn-lt"/>
              </a:rPr>
              <a:t>My Own Little World</a:t>
            </a:r>
            <a:endParaRPr lang="en-US" sz="5400" dirty="0">
              <a:latin typeface="+mn-lt"/>
            </a:endParaRPr>
          </a:p>
        </p:txBody>
      </p:sp>
      <p:sp>
        <p:nvSpPr>
          <p:cNvPr id="8" name="Rectangle 7"/>
          <p:cNvSpPr/>
          <p:nvPr/>
        </p:nvSpPr>
        <p:spPr>
          <a:xfrm>
            <a:off x="2576286" y="864829"/>
            <a:ext cx="6588789" cy="1644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9" name="Rounded Rectangle 8"/>
          <p:cNvSpPr/>
          <p:nvPr/>
        </p:nvSpPr>
        <p:spPr>
          <a:xfrm>
            <a:off x="2445488" y="612000"/>
            <a:ext cx="1926941" cy="58057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I. Opening Prayer</a:t>
            </a:r>
            <a:endParaRPr lang="en-US" dirty="0"/>
          </a:p>
        </p:txBody>
      </p:sp>
      <p:sp>
        <p:nvSpPr>
          <p:cNvPr id="10" name="Rounded Rectangle 9"/>
          <p:cNvSpPr/>
          <p:nvPr/>
        </p:nvSpPr>
        <p:spPr>
          <a:xfrm>
            <a:off x="4713345" y="612000"/>
            <a:ext cx="1926941" cy="58057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II. Watch Video</a:t>
            </a:r>
            <a:endParaRPr lang="en-US" dirty="0"/>
          </a:p>
        </p:txBody>
      </p:sp>
      <p:sp>
        <p:nvSpPr>
          <p:cNvPr id="12" name="Rounded Rectangle 11"/>
          <p:cNvSpPr/>
          <p:nvPr/>
        </p:nvSpPr>
        <p:spPr>
          <a:xfrm>
            <a:off x="6930571" y="612000"/>
            <a:ext cx="1926941" cy="58057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III. Share</a:t>
            </a:r>
            <a:endParaRPr lang="en-US" dirty="0"/>
          </a:p>
        </p:txBody>
      </p:sp>
      <p:sp>
        <p:nvSpPr>
          <p:cNvPr id="13" name="TextBox 12"/>
          <p:cNvSpPr txBox="1"/>
          <p:nvPr/>
        </p:nvSpPr>
        <p:spPr>
          <a:xfrm>
            <a:off x="2016780" y="4705525"/>
            <a:ext cx="5566309" cy="1200329"/>
          </a:xfrm>
          <a:prstGeom prst="rect">
            <a:avLst/>
          </a:prstGeom>
          <a:noFill/>
        </p:spPr>
        <p:txBody>
          <a:bodyPr wrap="square" rtlCol="0">
            <a:spAutoFit/>
          </a:bodyPr>
          <a:lstStyle/>
          <a:p>
            <a:pPr marL="285750" indent="-285750">
              <a:buFont typeface="Arial"/>
              <a:buChar char="•"/>
            </a:pPr>
            <a:r>
              <a:rPr lang="en-US" dirty="0" smtClean="0"/>
              <a:t>Share your name and ONE thing about yourself</a:t>
            </a:r>
          </a:p>
          <a:p>
            <a:pPr marL="285750" indent="-285750">
              <a:buFont typeface="Arial"/>
              <a:buChar char="•"/>
            </a:pPr>
            <a:r>
              <a:rPr lang="en-US" dirty="0" smtClean="0"/>
              <a:t>Offer ONE thing that inspired you from the video/song</a:t>
            </a:r>
          </a:p>
          <a:p>
            <a:pPr marL="285750" indent="-285750">
              <a:buFont typeface="Arial"/>
              <a:buChar char="•"/>
            </a:pPr>
            <a:r>
              <a:rPr lang="en-US" dirty="0" smtClean="0"/>
              <a:t>Briefly share ONE way prayer has served in your life</a:t>
            </a:r>
          </a:p>
          <a:p>
            <a:pPr marL="285750" indent="-285750">
              <a:buFont typeface="Arial"/>
              <a:buChar char="•"/>
            </a:pPr>
            <a:endParaRPr lang="en-US" dirty="0"/>
          </a:p>
        </p:txBody>
      </p:sp>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83089" y="4665316"/>
            <a:ext cx="865764" cy="865764"/>
          </a:xfrm>
          <a:prstGeom prst="rect">
            <a:avLst/>
          </a:prstGeom>
          <a:ln>
            <a:noFill/>
          </a:ln>
          <a:effectLst>
            <a:softEdge rad="112500"/>
          </a:effectLst>
        </p:spPr>
      </p:pic>
      <p:pic>
        <p:nvPicPr>
          <p:cNvPr id="14" name="Matthew West - My Own Little World (Official Music 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70124" y="1520259"/>
            <a:ext cx="2804610" cy="17892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86997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74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fullScrn="1">
              <p:cMediaNode vol="80000">
                <p:cTn id="12" fill="remove" display="0">
                  <p:stCondLst>
                    <p:cond delay="indefinite"/>
                  </p:stCondLst>
                </p:cTn>
                <p:tgtEl>
                  <p:spTgt spid="1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829952"/>
            <a:ext cx="9144000" cy="1210119"/>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Rounded Rectangle 8"/>
          <p:cNvSpPr/>
          <p:nvPr/>
        </p:nvSpPr>
        <p:spPr>
          <a:xfrm>
            <a:off x="1712861" y="5544258"/>
            <a:ext cx="6303797" cy="1123292"/>
          </a:xfrm>
          <a:prstGeom prst="roundRect">
            <a:avLst/>
          </a:prstGeom>
          <a:solidFill>
            <a:schemeClr val="bg1">
              <a:lumMod val="9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27474" y="-174820"/>
            <a:ext cx="8002126" cy="1143000"/>
          </a:xfrm>
        </p:spPr>
        <p:txBody>
          <a:bodyPr>
            <a:normAutofit/>
          </a:bodyPr>
          <a:lstStyle/>
          <a:p>
            <a:pPr algn="l"/>
            <a:r>
              <a:rPr lang="en-US" sz="3600" dirty="0" smtClean="0"/>
              <a:t>Part I: Opening Questions</a:t>
            </a:r>
            <a:endParaRPr lang="en-US" sz="3600" dirty="0"/>
          </a:p>
        </p:txBody>
      </p:sp>
      <p:sp>
        <p:nvSpPr>
          <p:cNvPr id="3" name="Content Placeholder 2"/>
          <p:cNvSpPr>
            <a:spLocks noGrp="1"/>
          </p:cNvSpPr>
          <p:nvPr>
            <p:ph idx="4294967295"/>
          </p:nvPr>
        </p:nvSpPr>
        <p:spPr>
          <a:xfrm>
            <a:off x="460681" y="1169413"/>
            <a:ext cx="5656681" cy="4374845"/>
          </a:xfrm>
        </p:spPr>
        <p:txBody>
          <a:bodyPr>
            <a:normAutofit lnSpcReduction="10000"/>
          </a:bodyPr>
          <a:lstStyle/>
          <a:p>
            <a:pPr marL="403225" indent="-403225">
              <a:lnSpc>
                <a:spcPct val="90000"/>
              </a:lnSpc>
              <a:spcBef>
                <a:spcPts val="600"/>
              </a:spcBef>
              <a:buNone/>
            </a:pPr>
            <a:r>
              <a:rPr lang="en-US" dirty="0" smtClean="0">
                <a:solidFill>
                  <a:srgbClr val="FF6600"/>
                </a:solidFill>
                <a:sym typeface="Wingdings"/>
              </a:rPr>
              <a:t> </a:t>
            </a:r>
            <a:r>
              <a:rPr lang="en-US" sz="2600" dirty="0" smtClean="0"/>
              <a:t>Introduce yourself and ask their name. </a:t>
            </a:r>
          </a:p>
          <a:p>
            <a:pPr marL="0" indent="0">
              <a:lnSpc>
                <a:spcPct val="90000"/>
              </a:lnSpc>
              <a:spcBef>
                <a:spcPts val="600"/>
              </a:spcBef>
              <a:buNone/>
            </a:pPr>
            <a:endParaRPr lang="en-US" sz="1300" dirty="0" smtClean="0"/>
          </a:p>
          <a:p>
            <a:pPr marL="403225" indent="-403225">
              <a:lnSpc>
                <a:spcPct val="90000"/>
              </a:lnSpc>
              <a:spcBef>
                <a:spcPts val="600"/>
              </a:spcBef>
              <a:buNone/>
            </a:pPr>
            <a:r>
              <a:rPr lang="en-US" dirty="0" smtClean="0">
                <a:solidFill>
                  <a:srgbClr val="FF6600"/>
                </a:solidFill>
                <a:sym typeface="Wingdings"/>
              </a:rPr>
              <a:t> </a:t>
            </a:r>
            <a:r>
              <a:rPr lang="en-US" sz="2600" dirty="0" smtClean="0"/>
              <a:t>Ask about their experience at the concert/event. </a:t>
            </a:r>
          </a:p>
          <a:p>
            <a:pPr marL="0" indent="0">
              <a:lnSpc>
                <a:spcPct val="90000"/>
              </a:lnSpc>
              <a:spcBef>
                <a:spcPts val="600"/>
              </a:spcBef>
              <a:buNone/>
            </a:pPr>
            <a:endParaRPr lang="en-US" sz="1300" dirty="0" smtClean="0"/>
          </a:p>
          <a:p>
            <a:pPr marL="0" indent="0">
              <a:lnSpc>
                <a:spcPct val="90000"/>
              </a:lnSpc>
              <a:spcBef>
                <a:spcPts val="600"/>
              </a:spcBef>
              <a:buNone/>
            </a:pPr>
            <a:r>
              <a:rPr lang="en-US" dirty="0" smtClean="0">
                <a:solidFill>
                  <a:srgbClr val="FF6600"/>
                </a:solidFill>
                <a:sym typeface="Wingdings"/>
              </a:rPr>
              <a:t> </a:t>
            </a:r>
            <a:r>
              <a:rPr lang="en-US" sz="2600" dirty="0" smtClean="0"/>
              <a:t>Open a dialogue. </a:t>
            </a:r>
          </a:p>
          <a:p>
            <a:pPr lvl="1">
              <a:spcAft>
                <a:spcPts val="1200"/>
              </a:spcAft>
              <a:buFont typeface="Arial"/>
              <a:buChar char="•"/>
            </a:pPr>
            <a:r>
              <a:rPr lang="en-US" sz="2200" dirty="0" smtClean="0"/>
              <a:t>Is there anything in particular the God put on your heart tonight?</a:t>
            </a:r>
          </a:p>
          <a:p>
            <a:pPr lvl="1">
              <a:spcAft>
                <a:spcPts val="1200"/>
              </a:spcAft>
              <a:buFont typeface="Arial"/>
              <a:buChar char="•"/>
            </a:pPr>
            <a:r>
              <a:rPr lang="en-US" sz="2200" dirty="0" smtClean="0"/>
              <a:t>Is there anything that you would like to pray about together? </a:t>
            </a:r>
          </a:p>
        </p:txBody>
      </p:sp>
      <p:sp>
        <p:nvSpPr>
          <p:cNvPr id="4" name="TextBox 3"/>
          <p:cNvSpPr txBox="1"/>
          <p:nvPr/>
        </p:nvSpPr>
        <p:spPr>
          <a:xfrm>
            <a:off x="2192820" y="5601108"/>
            <a:ext cx="5443038" cy="984885"/>
          </a:xfrm>
          <a:prstGeom prst="rect">
            <a:avLst/>
          </a:prstGeom>
          <a:noFill/>
          <a:ln w="28575" cmpd="sng">
            <a:noFill/>
          </a:ln>
        </p:spPr>
        <p:txBody>
          <a:bodyPr wrap="square" rtlCol="0" anchor="ctr">
            <a:spAutoFit/>
          </a:bodyPr>
          <a:lstStyle/>
          <a:p>
            <a:pPr marL="342900" indent="-285750">
              <a:spcAft>
                <a:spcPts val="1200"/>
              </a:spcAft>
              <a:buFont typeface="Arial"/>
              <a:buChar char="•"/>
            </a:pPr>
            <a:r>
              <a:rPr lang="en-US" sz="1600" dirty="0" smtClean="0"/>
              <a:t>As they begin to share, guide them to a quiet place; </a:t>
            </a:r>
            <a:r>
              <a:rPr lang="en-US" sz="1600" dirty="0"/>
              <a:t> </a:t>
            </a:r>
            <a:r>
              <a:rPr lang="en-US" sz="1600" dirty="0" smtClean="0"/>
              <a:t>          you want to be visible, but private. </a:t>
            </a:r>
          </a:p>
          <a:p>
            <a:pPr marL="342900" indent="-285750">
              <a:spcAft>
                <a:spcPts val="1200"/>
              </a:spcAft>
              <a:buFont typeface="Arial"/>
              <a:buChar char="•"/>
            </a:pPr>
            <a:r>
              <a:rPr lang="en-US" sz="1600" dirty="0" smtClean="0"/>
              <a:t>Position yourself so that your back is to the crowd.</a:t>
            </a:r>
          </a:p>
        </p:txBody>
      </p:sp>
      <p:sp>
        <p:nvSpPr>
          <p:cNvPr id="8" name="TextBox 7"/>
          <p:cNvSpPr txBox="1"/>
          <p:nvPr/>
        </p:nvSpPr>
        <p:spPr>
          <a:xfrm>
            <a:off x="8873067" y="5317067"/>
            <a:ext cx="184666" cy="369332"/>
          </a:xfrm>
          <a:prstGeom prst="rect">
            <a:avLst/>
          </a:prstGeom>
          <a:noFill/>
        </p:spPr>
        <p:txBody>
          <a:bodyPr wrap="none" rtlCol="0">
            <a:spAutoFit/>
          </a:bodyPr>
          <a:lstStyle/>
          <a:p>
            <a:endParaRPr lang="en-US" dirty="0"/>
          </a:p>
        </p:txBody>
      </p:sp>
      <p:pic>
        <p:nvPicPr>
          <p:cNvPr id="11" name="Picture 10" descr="canstockphoto016848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42751" y="1571443"/>
            <a:ext cx="2753449" cy="3380182"/>
          </a:xfrm>
          <a:prstGeom prst="rect">
            <a:avLst/>
          </a:prstGeom>
          <a:noFill/>
          <a:ln>
            <a:noFill/>
          </a:ln>
        </p:spPr>
      </p:pic>
    </p:spTree>
    <p:extLst>
      <p:ext uri="{BB962C8B-B14F-4D97-AF65-F5344CB8AC3E}">
        <p14:creationId xmlns:p14="http://schemas.microsoft.com/office/powerpoint/2010/main" val="13599889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1288"/>
            <a:ext cx="8075613" cy="1143001"/>
          </a:xfrm>
        </p:spPr>
        <p:txBody>
          <a:bodyPr>
            <a:normAutofit/>
          </a:bodyPr>
          <a:lstStyle/>
          <a:p>
            <a:pPr algn="l"/>
            <a:r>
              <a:rPr lang="en-US" sz="3600" dirty="0"/>
              <a:t> </a:t>
            </a:r>
            <a:r>
              <a:rPr lang="en-US" sz="3600" dirty="0" smtClean="0"/>
              <a:t>Part I: Guidelines for Follow-Up Questions</a:t>
            </a:r>
            <a:endParaRPr lang="en-US" sz="3600" dirty="0"/>
          </a:p>
        </p:txBody>
      </p:sp>
      <p:sp>
        <p:nvSpPr>
          <p:cNvPr id="3" name="Content Placeholder 2"/>
          <p:cNvSpPr>
            <a:spLocks noGrp="1"/>
          </p:cNvSpPr>
          <p:nvPr>
            <p:ph sz="half" idx="4294967295"/>
          </p:nvPr>
        </p:nvSpPr>
        <p:spPr>
          <a:xfrm>
            <a:off x="724032" y="2682875"/>
            <a:ext cx="3517864" cy="2105025"/>
          </a:xfrm>
        </p:spPr>
        <p:txBody>
          <a:bodyPr>
            <a:normAutofit/>
          </a:bodyPr>
          <a:lstStyle/>
          <a:p>
            <a:pPr>
              <a:spcAft>
                <a:spcPts val="600"/>
              </a:spcAft>
            </a:pPr>
            <a:r>
              <a:rPr lang="en-US" sz="1800" dirty="0" smtClean="0"/>
              <a:t>I’m going through a tough time. </a:t>
            </a:r>
          </a:p>
          <a:p>
            <a:pPr>
              <a:spcAft>
                <a:spcPts val="600"/>
              </a:spcAft>
            </a:pPr>
            <a:r>
              <a:rPr lang="en-US" sz="1800" dirty="0" smtClean="0"/>
              <a:t>I’m struggling right now in my marriage. </a:t>
            </a:r>
          </a:p>
        </p:txBody>
      </p:sp>
      <p:sp>
        <p:nvSpPr>
          <p:cNvPr id="9" name="Chevron 8"/>
          <p:cNvSpPr/>
          <p:nvPr/>
        </p:nvSpPr>
        <p:spPr>
          <a:xfrm rot="5400000">
            <a:off x="4393683" y="2551280"/>
            <a:ext cx="402419" cy="2821557"/>
          </a:xfrm>
          <a:prstGeom prst="chevron">
            <a:avLst/>
          </a:prstGeom>
          <a:solidFill>
            <a:schemeClr val="bg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pic>
        <p:nvPicPr>
          <p:cNvPr id="10" name="Picture 9"/>
          <p:cNvPicPr>
            <a:picLocks noChangeAspect="1"/>
          </p:cNvPicPr>
          <p:nvPr/>
        </p:nvPicPr>
        <p:blipFill>
          <a:blip r:embed="rId3" cstate="print"/>
          <a:stretch>
            <a:fillRect/>
          </a:stretch>
        </p:blipFill>
        <p:spPr>
          <a:xfrm>
            <a:off x="1389412" y="1077829"/>
            <a:ext cx="6631672" cy="978959"/>
          </a:xfrm>
          <a:prstGeom prst="rect">
            <a:avLst/>
          </a:prstGeom>
        </p:spPr>
      </p:pic>
      <p:sp>
        <p:nvSpPr>
          <p:cNvPr id="11" name="Rectangle 10"/>
          <p:cNvSpPr/>
          <p:nvPr/>
        </p:nvSpPr>
        <p:spPr>
          <a:xfrm>
            <a:off x="2054791" y="1171558"/>
            <a:ext cx="6285942" cy="923330"/>
          </a:xfrm>
          <a:prstGeom prst="rect">
            <a:avLst/>
          </a:prstGeom>
        </p:spPr>
        <p:txBody>
          <a:bodyPr wrap="square">
            <a:spAutoFit/>
          </a:bodyPr>
          <a:lstStyle/>
          <a:p>
            <a:r>
              <a:rPr lang="en-US" dirty="0"/>
              <a:t>Objective(s):</a:t>
            </a:r>
          </a:p>
          <a:p>
            <a:pPr marL="285750" indent="-285750">
              <a:buFont typeface="Arial"/>
              <a:buChar char="•"/>
            </a:pPr>
            <a:r>
              <a:rPr lang="en-US" dirty="0"/>
              <a:t>Uncover the REAL </a:t>
            </a:r>
            <a:r>
              <a:rPr lang="en-US" dirty="0" smtClean="0"/>
              <a:t>concern; many start in the safe</a:t>
            </a:r>
            <a:r>
              <a:rPr lang="en-US" dirty="0"/>
              <a:t> </a:t>
            </a:r>
            <a:r>
              <a:rPr lang="en-US" dirty="0" smtClean="0"/>
              <a:t>zone</a:t>
            </a:r>
            <a:endParaRPr lang="en-US" dirty="0"/>
          </a:p>
          <a:p>
            <a:pPr marL="285750" indent="-285750">
              <a:buFont typeface="Arial"/>
              <a:buChar char="•"/>
            </a:pPr>
            <a:r>
              <a:rPr lang="en-US" dirty="0"/>
              <a:t>Get specific enough to offer up a </a:t>
            </a:r>
            <a:r>
              <a:rPr lang="en-US" dirty="0" smtClean="0"/>
              <a:t>prayer; move to Level II</a:t>
            </a:r>
            <a:endParaRPr lang="en-US" dirty="0"/>
          </a:p>
        </p:txBody>
      </p:sp>
      <p:sp>
        <p:nvSpPr>
          <p:cNvPr id="12" name="TextBox 11"/>
          <p:cNvSpPr txBox="1"/>
          <p:nvPr/>
        </p:nvSpPr>
        <p:spPr>
          <a:xfrm>
            <a:off x="279436" y="2192719"/>
            <a:ext cx="6400764" cy="461665"/>
          </a:xfrm>
          <a:prstGeom prst="rect">
            <a:avLst/>
          </a:prstGeom>
          <a:noFill/>
        </p:spPr>
        <p:txBody>
          <a:bodyPr wrap="square" rtlCol="0">
            <a:spAutoFit/>
          </a:bodyPr>
          <a:lstStyle/>
          <a:p>
            <a:r>
              <a:rPr lang="en-US" sz="2400" b="1" dirty="0" smtClean="0">
                <a:solidFill>
                  <a:srgbClr val="FF6600"/>
                </a:solidFill>
              </a:rPr>
              <a:t>LEVEL </a:t>
            </a:r>
            <a:r>
              <a:rPr lang="en-US" sz="2400" b="1" dirty="0">
                <a:solidFill>
                  <a:srgbClr val="FF6600"/>
                </a:solidFill>
              </a:rPr>
              <a:t>1</a:t>
            </a:r>
            <a:r>
              <a:rPr lang="en-US" sz="2400" b="1" dirty="0" smtClean="0">
                <a:solidFill>
                  <a:srgbClr val="FF6600"/>
                </a:solidFill>
              </a:rPr>
              <a:t> – </a:t>
            </a:r>
            <a:r>
              <a:rPr lang="en-US" dirty="0" smtClean="0">
                <a:solidFill>
                  <a:srgbClr val="FF6600"/>
                </a:solidFill>
              </a:rPr>
              <a:t>Sample responses to your opening question</a:t>
            </a:r>
            <a:endParaRPr lang="en-US" dirty="0">
              <a:solidFill>
                <a:srgbClr val="FF6600"/>
              </a:solidFill>
            </a:endParaRPr>
          </a:p>
        </p:txBody>
      </p:sp>
      <p:sp>
        <p:nvSpPr>
          <p:cNvPr id="13" name="TextBox 12"/>
          <p:cNvSpPr txBox="1"/>
          <p:nvPr/>
        </p:nvSpPr>
        <p:spPr>
          <a:xfrm>
            <a:off x="279436" y="4295148"/>
            <a:ext cx="5105364" cy="461665"/>
          </a:xfrm>
          <a:prstGeom prst="rect">
            <a:avLst/>
          </a:prstGeom>
          <a:noFill/>
        </p:spPr>
        <p:txBody>
          <a:bodyPr wrap="square" rtlCol="0">
            <a:spAutoFit/>
          </a:bodyPr>
          <a:lstStyle/>
          <a:p>
            <a:r>
              <a:rPr lang="en-US" sz="2400" b="1" dirty="0" smtClean="0">
                <a:solidFill>
                  <a:srgbClr val="FF6600"/>
                </a:solidFill>
              </a:rPr>
              <a:t>LEVEL 2 – </a:t>
            </a:r>
            <a:r>
              <a:rPr lang="en-US" dirty="0" smtClean="0">
                <a:solidFill>
                  <a:srgbClr val="FF6600"/>
                </a:solidFill>
              </a:rPr>
              <a:t>Sample replies you could offer</a:t>
            </a:r>
            <a:endParaRPr lang="en-US" dirty="0">
              <a:solidFill>
                <a:srgbClr val="FF6600"/>
              </a:solidFill>
            </a:endParaRPr>
          </a:p>
        </p:txBody>
      </p:sp>
      <p:pic>
        <p:nvPicPr>
          <p:cNvPr id="14" name="Picture 13" descr="magnifying glass.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2500" y="1002181"/>
            <a:ext cx="1102291" cy="1177347"/>
          </a:xfrm>
          <a:prstGeom prst="ellipse">
            <a:avLst/>
          </a:prstGeom>
          <a:ln>
            <a:noFill/>
          </a:ln>
          <a:effectLst>
            <a:softEdge rad="112500"/>
          </a:effectLst>
        </p:spPr>
      </p:pic>
      <p:sp>
        <p:nvSpPr>
          <p:cNvPr id="17" name="Rectangle 16"/>
          <p:cNvSpPr/>
          <p:nvPr/>
        </p:nvSpPr>
        <p:spPr>
          <a:xfrm>
            <a:off x="0" y="5829952"/>
            <a:ext cx="9144000" cy="1210119"/>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5" name="Picture 14" descr="Prayer Card.pdf"/>
          <p:cNvPicPr>
            <a:picLocks noChangeAspect="1"/>
          </p:cNvPicPr>
          <p:nvPr/>
        </p:nvPicPr>
        <p:blipFill rotWithShape="1">
          <a:blip r:embed="rId5" cstate="print">
            <a:extLst>
              <a:ext uri="{28A0092B-C50C-407E-A947-70E740481C1C}">
                <a14:useLocalDpi xmlns:a14="http://schemas.microsoft.com/office/drawing/2010/main"/>
              </a:ext>
            </a:extLst>
          </a:blip>
          <a:srcRect l="19901" t="29855" r="51905" b="13199"/>
          <a:stretch/>
        </p:blipFill>
        <p:spPr>
          <a:xfrm>
            <a:off x="6466768" y="4252168"/>
            <a:ext cx="1710418" cy="2591002"/>
          </a:xfrm>
          <a:prstGeom prst="rect">
            <a:avLst/>
          </a:prstGeom>
          <a:ln>
            <a:solidFill>
              <a:srgbClr val="7F7F7F"/>
            </a:solidFill>
          </a:ln>
        </p:spPr>
      </p:pic>
      <p:sp>
        <p:nvSpPr>
          <p:cNvPr id="16" name="Content Placeholder 2"/>
          <p:cNvSpPr txBox="1">
            <a:spLocks/>
          </p:cNvSpPr>
          <p:nvPr/>
        </p:nvSpPr>
        <p:spPr>
          <a:xfrm>
            <a:off x="4978400" y="2664588"/>
            <a:ext cx="3517864" cy="21050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1800" dirty="0" smtClean="0"/>
              <a:t>I’m worried about my child.</a:t>
            </a:r>
          </a:p>
          <a:p>
            <a:pPr>
              <a:spcAft>
                <a:spcPts val="600"/>
              </a:spcAft>
            </a:pPr>
            <a:r>
              <a:rPr lang="en-US" sz="1800" dirty="0" smtClean="0"/>
              <a:t>I have a health issue. </a:t>
            </a:r>
            <a:endParaRPr lang="en-US" sz="1800" dirty="0"/>
          </a:p>
        </p:txBody>
      </p:sp>
      <p:sp>
        <p:nvSpPr>
          <p:cNvPr id="18" name="Content Placeholder 2"/>
          <p:cNvSpPr txBox="1">
            <a:spLocks/>
          </p:cNvSpPr>
          <p:nvPr/>
        </p:nvSpPr>
        <p:spPr>
          <a:xfrm>
            <a:off x="824071" y="4774477"/>
            <a:ext cx="4038600" cy="33305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1800" dirty="0" smtClean="0"/>
              <a:t>I’m sorry to hear that…can you tell me a little more? </a:t>
            </a:r>
          </a:p>
          <a:p>
            <a:pPr>
              <a:spcAft>
                <a:spcPts val="600"/>
              </a:spcAft>
            </a:pPr>
            <a:r>
              <a:rPr lang="en-US" sz="1800" dirty="0" smtClean="0"/>
              <a:t>That must be hard. What sort of guidance or help would you like to ask God for tonight?</a:t>
            </a:r>
          </a:p>
        </p:txBody>
      </p:sp>
      <p:sp>
        <p:nvSpPr>
          <p:cNvPr id="7" name="TextBox 6"/>
          <p:cNvSpPr txBox="1"/>
          <p:nvPr/>
        </p:nvSpPr>
        <p:spPr>
          <a:xfrm>
            <a:off x="4824571" y="5456382"/>
            <a:ext cx="1474629" cy="1015663"/>
          </a:xfrm>
          <a:prstGeom prst="rect">
            <a:avLst/>
          </a:prstGeom>
          <a:solidFill>
            <a:schemeClr val="bg2"/>
          </a:solidFill>
        </p:spPr>
        <p:txBody>
          <a:bodyPr wrap="square" rtlCol="0">
            <a:spAutoFit/>
          </a:bodyPr>
          <a:lstStyle/>
          <a:p>
            <a:r>
              <a:rPr lang="en-US" sz="1200" b="1" dirty="0" smtClean="0"/>
              <a:t>Note: </a:t>
            </a:r>
            <a:r>
              <a:rPr lang="en-US" sz="1200" dirty="0" smtClean="0"/>
              <a:t>Once you feel you have a good understanding of the need – engage in the prayer process.</a:t>
            </a:r>
            <a:endParaRPr lang="en-US" sz="1200" dirty="0"/>
          </a:p>
        </p:txBody>
      </p:sp>
      <p:cxnSp>
        <p:nvCxnSpPr>
          <p:cNvPr id="5" name="Straight Arrow Connector 4"/>
          <p:cNvCxnSpPr/>
          <p:nvPr/>
        </p:nvCxnSpPr>
        <p:spPr>
          <a:xfrm flipV="1">
            <a:off x="4824571" y="5397500"/>
            <a:ext cx="1512729" cy="12700"/>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059035" y="355382"/>
            <a:ext cx="1084965" cy="307777"/>
          </a:xfrm>
          <a:prstGeom prst="rect">
            <a:avLst/>
          </a:prstGeom>
          <a:noFill/>
        </p:spPr>
        <p:txBody>
          <a:bodyPr wrap="square" rtlCol="0">
            <a:spAutoFit/>
          </a:bodyPr>
          <a:lstStyle/>
          <a:p>
            <a:r>
              <a:rPr lang="en-US" sz="1400" dirty="0" smtClean="0"/>
              <a:t>(continued)</a:t>
            </a:r>
            <a:endParaRPr lang="en-US" sz="1400" dirty="0"/>
          </a:p>
        </p:txBody>
      </p:sp>
    </p:spTree>
    <p:extLst>
      <p:ext uri="{BB962C8B-B14F-4D97-AF65-F5344CB8AC3E}">
        <p14:creationId xmlns:p14="http://schemas.microsoft.com/office/powerpoint/2010/main" val="15614091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ayer Card.pdf"/>
          <p:cNvPicPr>
            <a:picLocks noChangeAspect="1"/>
          </p:cNvPicPr>
          <p:nvPr/>
        </p:nvPicPr>
        <p:blipFill rotWithShape="1">
          <a:blip r:embed="rId3" cstate="print">
            <a:extLst>
              <a:ext uri="{28A0092B-C50C-407E-A947-70E740481C1C}">
                <a14:useLocalDpi xmlns:a14="http://schemas.microsoft.com/office/drawing/2010/main"/>
              </a:ext>
            </a:extLst>
          </a:blip>
          <a:srcRect l="17362" t="25968" r="13068" b="10741"/>
          <a:stretch/>
        </p:blipFill>
        <p:spPr>
          <a:xfrm>
            <a:off x="1207628" y="1540218"/>
            <a:ext cx="6361574" cy="4340534"/>
          </a:xfrm>
          <a:prstGeom prst="rect">
            <a:avLst/>
          </a:prstGeom>
        </p:spPr>
      </p:pic>
      <p:sp>
        <p:nvSpPr>
          <p:cNvPr id="7" name="Rectangle 6"/>
          <p:cNvSpPr/>
          <p:nvPr/>
        </p:nvSpPr>
        <p:spPr>
          <a:xfrm>
            <a:off x="0" y="5829952"/>
            <a:ext cx="9144000" cy="1210119"/>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idx="4294967295"/>
          </p:nvPr>
        </p:nvSpPr>
        <p:spPr>
          <a:xfrm>
            <a:off x="227474" y="-174820"/>
            <a:ext cx="8002126" cy="1143000"/>
          </a:xfrm>
        </p:spPr>
        <p:txBody>
          <a:bodyPr>
            <a:normAutofit/>
          </a:bodyPr>
          <a:lstStyle/>
          <a:p>
            <a:pPr algn="l"/>
            <a:r>
              <a:rPr lang="en-US" sz="3600" dirty="0" smtClean="0"/>
              <a:t>Part II: Pray Together</a:t>
            </a:r>
            <a:endParaRPr lang="en-US" sz="3600" dirty="0"/>
          </a:p>
        </p:txBody>
      </p:sp>
      <p:sp>
        <p:nvSpPr>
          <p:cNvPr id="8" name="TextBox 7"/>
          <p:cNvSpPr txBox="1"/>
          <p:nvPr/>
        </p:nvSpPr>
        <p:spPr>
          <a:xfrm>
            <a:off x="8873067" y="5317067"/>
            <a:ext cx="184666" cy="369332"/>
          </a:xfrm>
          <a:prstGeom prst="rect">
            <a:avLst/>
          </a:prstGeom>
          <a:noFill/>
        </p:spPr>
        <p:txBody>
          <a:bodyPr wrap="none" rtlCol="0">
            <a:spAutoFit/>
          </a:bodyPr>
          <a:lstStyle/>
          <a:p>
            <a:endParaRPr lang="en-US" dirty="0"/>
          </a:p>
        </p:txBody>
      </p:sp>
      <p:sp>
        <p:nvSpPr>
          <p:cNvPr id="16" name="TextBox 15"/>
          <p:cNvSpPr txBox="1"/>
          <p:nvPr/>
        </p:nvSpPr>
        <p:spPr>
          <a:xfrm>
            <a:off x="711202" y="1071035"/>
            <a:ext cx="6756400" cy="646331"/>
          </a:xfrm>
          <a:prstGeom prst="rect">
            <a:avLst/>
          </a:prstGeom>
          <a:noFill/>
        </p:spPr>
        <p:txBody>
          <a:bodyPr wrap="square" rtlCol="0">
            <a:spAutoFit/>
          </a:bodyPr>
          <a:lstStyle/>
          <a:p>
            <a:r>
              <a:rPr lang="en-US" dirty="0" smtClean="0"/>
              <a:t>Use the customizable “scripted” prayer, or the “outline” prayer. </a:t>
            </a:r>
          </a:p>
          <a:p>
            <a:pPr algn="r"/>
            <a:r>
              <a:rPr lang="en-US" dirty="0" smtClean="0"/>
              <a:t>Or, if you are comfortable, pray in your own words. </a:t>
            </a:r>
            <a:endParaRPr lang="en-US" dirty="0"/>
          </a:p>
        </p:txBody>
      </p:sp>
      <p:sp>
        <p:nvSpPr>
          <p:cNvPr id="10" name="TextBox 9"/>
          <p:cNvSpPr txBox="1"/>
          <p:nvPr/>
        </p:nvSpPr>
        <p:spPr>
          <a:xfrm>
            <a:off x="609606" y="5788363"/>
            <a:ext cx="8263461" cy="954107"/>
          </a:xfrm>
          <a:prstGeom prst="rect">
            <a:avLst/>
          </a:prstGeom>
          <a:noFill/>
        </p:spPr>
        <p:txBody>
          <a:bodyPr wrap="square" rtlCol="0">
            <a:spAutoFit/>
          </a:bodyPr>
          <a:lstStyle/>
          <a:p>
            <a:r>
              <a:rPr lang="en-US" sz="1600" dirty="0" smtClean="0"/>
              <a:t>CONCLUDE WITH– </a:t>
            </a:r>
          </a:p>
          <a:p>
            <a:endParaRPr lang="en-US" sz="800" i="1" dirty="0" smtClean="0"/>
          </a:p>
          <a:p>
            <a:r>
              <a:rPr lang="en-US" sz="1600" i="1" dirty="0" smtClean="0"/>
              <a:t>Thank you for coming forward to pray. Before you leave, I’d like to provide you with a resource that we hope will help you continue on a prayerful path…</a:t>
            </a:r>
            <a:endParaRPr lang="en-US" sz="1600" i="1" dirty="0"/>
          </a:p>
        </p:txBody>
      </p:sp>
    </p:spTree>
    <p:extLst>
      <p:ext uri="{BB962C8B-B14F-4D97-AF65-F5344CB8AC3E}">
        <p14:creationId xmlns:p14="http://schemas.microsoft.com/office/powerpoint/2010/main" val="18333368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829952"/>
            <a:ext cx="9144000" cy="1210119"/>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idx="4294967295"/>
          </p:nvPr>
        </p:nvSpPr>
        <p:spPr>
          <a:xfrm>
            <a:off x="227474" y="-174820"/>
            <a:ext cx="8002126" cy="1143000"/>
          </a:xfrm>
        </p:spPr>
        <p:txBody>
          <a:bodyPr>
            <a:normAutofit/>
          </a:bodyPr>
          <a:lstStyle/>
          <a:p>
            <a:pPr algn="l"/>
            <a:r>
              <a:rPr lang="en-US" sz="3600" dirty="0" smtClean="0"/>
              <a:t>Part III: Provide the ALL IN Booklet</a:t>
            </a:r>
            <a:endParaRPr lang="en-US" sz="3600" dirty="0"/>
          </a:p>
        </p:txBody>
      </p:sp>
      <p:sp>
        <p:nvSpPr>
          <p:cNvPr id="8" name="TextBox 7"/>
          <p:cNvSpPr txBox="1"/>
          <p:nvPr/>
        </p:nvSpPr>
        <p:spPr>
          <a:xfrm>
            <a:off x="8631767" y="5317067"/>
            <a:ext cx="184666" cy="369332"/>
          </a:xfrm>
          <a:prstGeom prst="rect">
            <a:avLst/>
          </a:prstGeom>
          <a:noFill/>
        </p:spPr>
        <p:txBody>
          <a:bodyPr wrap="none" rtlCol="0">
            <a:spAutoFit/>
          </a:bodyPr>
          <a:lstStyle/>
          <a:p>
            <a:endParaRPr lang="en-US" dirty="0"/>
          </a:p>
        </p:txBody>
      </p:sp>
      <p:sp>
        <p:nvSpPr>
          <p:cNvPr id="16" name="TextBox 15"/>
          <p:cNvSpPr txBox="1"/>
          <p:nvPr/>
        </p:nvSpPr>
        <p:spPr>
          <a:xfrm>
            <a:off x="3337659" y="1825228"/>
            <a:ext cx="5324708" cy="1200329"/>
          </a:xfrm>
          <a:prstGeom prst="rect">
            <a:avLst/>
          </a:prstGeom>
          <a:noFill/>
        </p:spPr>
        <p:txBody>
          <a:bodyPr wrap="square" rtlCol="0">
            <a:spAutoFit/>
          </a:bodyPr>
          <a:lstStyle/>
          <a:p>
            <a:pPr marL="285750" indent="-285750">
              <a:buFont typeface="Arial"/>
              <a:buChar char="•"/>
            </a:pPr>
            <a:r>
              <a:rPr lang="en-US" dirty="0" smtClean="0"/>
              <a:t>Provide a copy of the booklet; this is for them to take home.</a:t>
            </a:r>
          </a:p>
          <a:p>
            <a:pPr marL="285750" indent="-285750">
              <a:buFont typeface="Arial"/>
              <a:buChar char="•"/>
            </a:pPr>
            <a:r>
              <a:rPr lang="en-US" dirty="0" smtClean="0"/>
              <a:t>Note: These will be available the night of the event</a:t>
            </a:r>
          </a:p>
          <a:p>
            <a:pPr marL="285750" indent="-285750">
              <a:buFont typeface="Arial"/>
              <a:buChar char="•"/>
            </a:pPr>
            <a:endParaRPr lang="en-US" dirty="0" smtClean="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171" y="975954"/>
            <a:ext cx="2288947" cy="3250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4512" y="4027560"/>
            <a:ext cx="1878050" cy="2830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p:cNvSpPr txBox="1"/>
          <p:nvPr/>
        </p:nvSpPr>
        <p:spPr>
          <a:xfrm>
            <a:off x="3297854" y="3279502"/>
            <a:ext cx="5324708" cy="584776"/>
          </a:xfrm>
          <a:prstGeom prst="rect">
            <a:avLst/>
          </a:prstGeom>
          <a:noFill/>
        </p:spPr>
        <p:txBody>
          <a:bodyPr wrap="square" rtlCol="0">
            <a:spAutoFit/>
          </a:bodyPr>
          <a:lstStyle/>
          <a:p>
            <a:pPr algn="ctr"/>
            <a:r>
              <a:rPr lang="en-US" sz="1600" dirty="0" smtClean="0"/>
              <a:t>You may also want to call their attention to the pages titled:   </a:t>
            </a:r>
            <a:r>
              <a:rPr lang="en-US" sz="1600" b="1" dirty="0" smtClean="0">
                <a:solidFill>
                  <a:schemeClr val="bg1">
                    <a:lumMod val="50000"/>
                  </a:schemeClr>
                </a:solidFill>
              </a:rPr>
              <a:t>Daily Strength </a:t>
            </a:r>
            <a:r>
              <a:rPr lang="en-US" sz="1600" b="1" dirty="0" smtClean="0">
                <a:solidFill>
                  <a:schemeClr val="bg1">
                    <a:lumMod val="50000"/>
                  </a:schemeClr>
                </a:solidFill>
                <a:latin typeface="Wingdings"/>
                <a:ea typeface="Wingdings"/>
                <a:cs typeface="Wingdings"/>
                <a:sym typeface="Wingdings"/>
              </a:rPr>
              <a:t></a:t>
            </a:r>
            <a:r>
              <a:rPr lang="en-US" sz="1600" b="1" dirty="0">
                <a:solidFill>
                  <a:schemeClr val="bg1">
                    <a:lumMod val="50000"/>
                  </a:schemeClr>
                </a:solidFill>
                <a:sym typeface="Wingdings"/>
              </a:rPr>
              <a:t> </a:t>
            </a:r>
            <a:r>
              <a:rPr lang="en-US" sz="1600" b="1" dirty="0" smtClean="0">
                <a:solidFill>
                  <a:schemeClr val="bg1">
                    <a:lumMod val="50000"/>
                  </a:schemeClr>
                </a:solidFill>
              </a:rPr>
              <a:t>Prayer </a:t>
            </a:r>
            <a:r>
              <a:rPr lang="en-US" sz="1600" b="1" dirty="0">
                <a:solidFill>
                  <a:schemeClr val="bg1">
                    <a:lumMod val="50000"/>
                  </a:schemeClr>
                </a:solidFill>
                <a:latin typeface="Wingdings"/>
                <a:ea typeface="Wingdings"/>
                <a:cs typeface="Wingdings"/>
                <a:sym typeface="Wingdings"/>
              </a:rPr>
              <a:t></a:t>
            </a:r>
            <a:r>
              <a:rPr lang="en-US" sz="1600" b="1" dirty="0">
                <a:solidFill>
                  <a:schemeClr val="bg1">
                    <a:lumMod val="50000"/>
                  </a:schemeClr>
                </a:solidFill>
                <a:sym typeface="Wingdings"/>
              </a:rPr>
              <a:t> </a:t>
            </a:r>
            <a:r>
              <a:rPr lang="en-US" sz="1600" b="1" dirty="0" smtClean="0">
                <a:solidFill>
                  <a:schemeClr val="bg1">
                    <a:lumMod val="50000"/>
                  </a:schemeClr>
                </a:solidFill>
              </a:rPr>
              <a:t>The Journey Begins</a:t>
            </a:r>
            <a:r>
              <a:rPr lang="en-US" sz="1600" dirty="0" smtClean="0">
                <a:solidFill>
                  <a:schemeClr val="bg1">
                    <a:lumMod val="50000"/>
                  </a:schemeClr>
                </a:solidFill>
              </a:rPr>
              <a:t> </a:t>
            </a:r>
            <a:endParaRPr lang="en-US" sz="1600" dirty="0">
              <a:solidFill>
                <a:schemeClr val="bg1">
                  <a:lumMod val="50000"/>
                </a:schemeClr>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2631" y="4027560"/>
            <a:ext cx="1810329" cy="2830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ight Arrow 16"/>
          <p:cNvSpPr/>
          <p:nvPr/>
        </p:nvSpPr>
        <p:spPr>
          <a:xfrm rot="2278226">
            <a:off x="1680638" y="3979825"/>
            <a:ext cx="831081" cy="1146371"/>
          </a:xfrm>
          <a:prstGeom prst="rightArrow">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2323" y="4027561"/>
            <a:ext cx="1842826" cy="2830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53553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819857" y="1243013"/>
            <a:ext cx="4572000" cy="327442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5829952"/>
            <a:ext cx="9144000" cy="1210119"/>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idx="4294967295"/>
          </p:nvPr>
        </p:nvSpPr>
        <p:spPr>
          <a:xfrm>
            <a:off x="227474" y="-174820"/>
            <a:ext cx="8002126" cy="1143000"/>
          </a:xfrm>
        </p:spPr>
        <p:txBody>
          <a:bodyPr>
            <a:normAutofit/>
          </a:bodyPr>
          <a:lstStyle/>
          <a:p>
            <a:pPr algn="l"/>
            <a:r>
              <a:rPr lang="en-US" sz="3600" dirty="0" smtClean="0"/>
              <a:t>Part III: The Prayer Card</a:t>
            </a:r>
            <a:endParaRPr lang="en-US" sz="3600" dirty="0"/>
          </a:p>
        </p:txBody>
      </p:sp>
      <p:sp>
        <p:nvSpPr>
          <p:cNvPr id="8" name="TextBox 7"/>
          <p:cNvSpPr txBox="1"/>
          <p:nvPr/>
        </p:nvSpPr>
        <p:spPr>
          <a:xfrm>
            <a:off x="8873067" y="5317067"/>
            <a:ext cx="184666" cy="369332"/>
          </a:xfrm>
          <a:prstGeom prst="rect">
            <a:avLst/>
          </a:prstGeom>
          <a:noFill/>
        </p:spPr>
        <p:txBody>
          <a:bodyPr wrap="none" rtlCol="0">
            <a:spAutoFit/>
          </a:bodyPr>
          <a:lstStyle/>
          <a:p>
            <a:endParaRPr lang="en-US" dirty="0"/>
          </a:p>
        </p:txBody>
      </p:sp>
      <p:sp>
        <p:nvSpPr>
          <p:cNvPr id="9" name="TextBox 8"/>
          <p:cNvSpPr txBox="1"/>
          <p:nvPr/>
        </p:nvSpPr>
        <p:spPr>
          <a:xfrm>
            <a:off x="3819857" y="5758176"/>
            <a:ext cx="4281692" cy="646331"/>
          </a:xfrm>
          <a:prstGeom prst="rect">
            <a:avLst/>
          </a:prstGeom>
          <a:noFill/>
        </p:spPr>
        <p:txBody>
          <a:bodyPr wrap="square" rtlCol="0">
            <a:spAutoFit/>
          </a:bodyPr>
          <a:lstStyle/>
          <a:p>
            <a:r>
              <a:rPr lang="en-US" i="1" dirty="0"/>
              <a:t>[Name} – it was great to meet you. I will keep you in my prayers. May God bless you</a:t>
            </a:r>
            <a:r>
              <a:rPr lang="en-US" i="1" dirty="0" smtClean="0"/>
              <a:t>!</a:t>
            </a:r>
            <a:endParaRPr lang="en-US" i="1" dirty="0"/>
          </a:p>
        </p:txBody>
      </p:sp>
      <p:sp>
        <p:nvSpPr>
          <p:cNvPr id="6" name="TextBox 5"/>
          <p:cNvSpPr txBox="1"/>
          <p:nvPr/>
        </p:nvSpPr>
        <p:spPr>
          <a:xfrm>
            <a:off x="506802" y="5388844"/>
            <a:ext cx="2070100" cy="738664"/>
          </a:xfrm>
          <a:prstGeom prst="rect">
            <a:avLst/>
          </a:prstGeom>
          <a:noFill/>
        </p:spPr>
        <p:txBody>
          <a:bodyPr wrap="square" rtlCol="0">
            <a:spAutoFit/>
          </a:bodyPr>
          <a:lstStyle/>
          <a:p>
            <a:r>
              <a:rPr lang="en-US" sz="1400" dirty="0" smtClean="0">
                <a:solidFill>
                  <a:srgbClr val="7F7F7F"/>
                </a:solidFill>
              </a:rPr>
              <a:t>Note: Any specific prayer requests will be added to our master prayer list</a:t>
            </a:r>
            <a:endParaRPr lang="en-US" sz="1400" dirty="0">
              <a:solidFill>
                <a:srgbClr val="7F7F7F"/>
              </a:solidFill>
            </a:endParaRPr>
          </a:p>
        </p:txBody>
      </p:sp>
      <p:sp>
        <p:nvSpPr>
          <p:cNvPr id="14" name="Rectangle 13"/>
          <p:cNvSpPr/>
          <p:nvPr/>
        </p:nvSpPr>
        <p:spPr>
          <a:xfrm>
            <a:off x="663963" y="1111733"/>
            <a:ext cx="2562443" cy="366063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60" y="1287872"/>
            <a:ext cx="2315848" cy="330835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940" y="1339170"/>
            <a:ext cx="4339834" cy="3108146"/>
          </a:xfrm>
          <a:prstGeom prst="rect">
            <a:avLst/>
          </a:prstGeom>
        </p:spPr>
      </p:pic>
    </p:spTree>
    <p:extLst>
      <p:ext uri="{BB962C8B-B14F-4D97-AF65-F5344CB8AC3E}">
        <p14:creationId xmlns:p14="http://schemas.microsoft.com/office/powerpoint/2010/main" val="39935273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7366" y="0"/>
            <a:ext cx="3289300" cy="6858000"/>
          </a:xfrm>
          <a:prstGeom prst="rect">
            <a:avLst/>
          </a:prstGeom>
          <a:solidFill>
            <a:schemeClr val="bg1">
              <a:lumMod val="8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 name="Rectangle 4"/>
          <p:cNvSpPr/>
          <p:nvPr/>
        </p:nvSpPr>
        <p:spPr>
          <a:xfrm>
            <a:off x="839598" y="636701"/>
            <a:ext cx="2233802" cy="897667"/>
          </a:xfrm>
          <a:prstGeom prst="rect">
            <a:avLst/>
          </a:prstGeom>
          <a:noFill/>
        </p:spPr>
        <p:txBody>
          <a:bodyPr wrap="none" lIns="91440" tIns="45720" rIns="91440" bIns="45720">
            <a:prstTxWarp prst="textPlain">
              <a:avLst/>
            </a:prstTxWarp>
            <a:spAutoFit/>
          </a:bodyPr>
          <a:lstStyle/>
          <a:p>
            <a:pPr algn="ctr"/>
            <a:r>
              <a:rPr lang="en-US" sz="5400" b="1" dirty="0">
                <a:ln w="28575" cmpd="sng">
                  <a:solidFill>
                    <a:srgbClr val="FFD539"/>
                  </a:solidFill>
                  <a:prstDash val="solid"/>
                </a:ln>
                <a:solidFill>
                  <a:schemeClr val="bg1"/>
                </a:solidFill>
                <a:effectLst>
                  <a:outerShdw blurRad="41275" dist="20320" dir="1800000" algn="tl" rotWithShape="0">
                    <a:srgbClr val="000000">
                      <a:alpha val="40000"/>
                    </a:srgbClr>
                  </a:outerShdw>
                </a:effectLst>
              </a:rPr>
              <a:t>R</a:t>
            </a:r>
            <a:r>
              <a:rPr lang="en-US" sz="5400" b="1" cap="none" spc="0" dirty="0" smtClean="0">
                <a:ln w="28575" cmpd="sng">
                  <a:solidFill>
                    <a:srgbClr val="FFD539"/>
                  </a:solidFill>
                  <a:prstDash val="solid"/>
                </a:ln>
                <a:solidFill>
                  <a:schemeClr val="bg1"/>
                </a:solidFill>
                <a:effectLst>
                  <a:outerShdw blurRad="41275" dist="20320" dir="1800000" algn="tl" rotWithShape="0">
                    <a:srgbClr val="000000">
                      <a:alpha val="40000"/>
                    </a:srgbClr>
                  </a:outerShdw>
                </a:effectLst>
              </a:rPr>
              <a:t>ole</a:t>
            </a:r>
            <a:endParaRPr lang="en-US" sz="5400" b="1" cap="none" spc="0" dirty="0">
              <a:ln w="28575" cmpd="sng">
                <a:solidFill>
                  <a:srgbClr val="FFD539"/>
                </a:solidFill>
                <a:prstDash val="solid"/>
              </a:ln>
              <a:solidFill>
                <a:schemeClr val="bg1"/>
              </a:solidFill>
              <a:effectLst>
                <a:outerShdw blurRad="41275" dist="20320" dir="1800000" algn="tl" rotWithShape="0">
                  <a:srgbClr val="000000">
                    <a:alpha val="40000"/>
                  </a:srgbClr>
                </a:outerShdw>
              </a:effectLst>
            </a:endParaRPr>
          </a:p>
        </p:txBody>
      </p:sp>
      <p:sp>
        <p:nvSpPr>
          <p:cNvPr id="6" name="Rectangle 5"/>
          <p:cNvSpPr/>
          <p:nvPr/>
        </p:nvSpPr>
        <p:spPr>
          <a:xfrm>
            <a:off x="1641041" y="1165985"/>
            <a:ext cx="3146859" cy="1335832"/>
          </a:xfrm>
          <a:prstGeom prst="rect">
            <a:avLst/>
          </a:prstGeom>
          <a:noFill/>
        </p:spPr>
        <p:txBody>
          <a:bodyPr wrap="none" lIns="91440" tIns="45720" rIns="91440" bIns="45720">
            <a:prstTxWarp prst="textPlain">
              <a:avLst/>
            </a:prstTxWarp>
            <a:spAutoFit/>
          </a:bodyPr>
          <a:lstStyle/>
          <a:p>
            <a:pPr algn="ct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rush Script MT Italic"/>
                <a:cs typeface="Brush Script MT Italic"/>
              </a:rPr>
              <a:t>play</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rush Script MT Italic"/>
              <a:cs typeface="Brush Script MT Italic"/>
            </a:endParaRPr>
          </a:p>
        </p:txBody>
      </p:sp>
      <p:grpSp>
        <p:nvGrpSpPr>
          <p:cNvPr id="19" name="Group 18"/>
          <p:cNvGrpSpPr/>
          <p:nvPr/>
        </p:nvGrpSpPr>
        <p:grpSpPr>
          <a:xfrm>
            <a:off x="6123792" y="464393"/>
            <a:ext cx="2746706" cy="6167257"/>
            <a:chOff x="5945992" y="515193"/>
            <a:chExt cx="2746706" cy="6167257"/>
          </a:xfrm>
        </p:grpSpPr>
        <p:cxnSp>
          <p:nvCxnSpPr>
            <p:cNvPr id="3" name="Straight Arrow Connector 2"/>
            <p:cNvCxnSpPr/>
            <p:nvPr/>
          </p:nvCxnSpPr>
          <p:spPr>
            <a:xfrm>
              <a:off x="7278398" y="1923415"/>
              <a:ext cx="54569" cy="3967199"/>
            </a:xfrm>
            <a:prstGeom prst="straightConnector1">
              <a:avLst/>
            </a:prstGeom>
            <a:ln w="76200" cmpd="sng">
              <a:solidFill>
                <a:srgbClr val="FFFFFF"/>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992405" y="4541222"/>
              <a:ext cx="2626554" cy="646331"/>
            </a:xfrm>
            <a:prstGeom prst="rect">
              <a:avLst/>
            </a:prstGeom>
            <a:solidFill>
              <a:srgbClr val="FFFFFF"/>
            </a:solidFill>
            <a:ln w="28575" cmpd="sng">
              <a:solidFill>
                <a:schemeClr val="tx2">
                  <a:lumMod val="60000"/>
                  <a:lumOff val="40000"/>
                </a:schemeClr>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400050" indent="-400050">
                <a:buFont typeface="+mj-lt"/>
                <a:buAutoNum type="romanUcPeriod" startAt="3"/>
              </a:pPr>
              <a:r>
                <a:rPr lang="en-US" dirty="0" smtClean="0">
                  <a:solidFill>
                    <a:srgbClr val="7F7F7F"/>
                  </a:solidFill>
                </a:rPr>
                <a:t>PROVIDE the</a:t>
              </a:r>
              <a:br>
                <a:rPr lang="en-US" dirty="0" smtClean="0">
                  <a:solidFill>
                    <a:srgbClr val="7F7F7F"/>
                  </a:solidFill>
                </a:rPr>
              </a:br>
              <a:r>
                <a:rPr lang="en-US" dirty="0" smtClean="0">
                  <a:solidFill>
                    <a:srgbClr val="7F7F7F"/>
                  </a:solidFill>
                </a:rPr>
                <a:t> Day One booklet. </a:t>
              </a:r>
            </a:p>
          </p:txBody>
        </p:sp>
        <p:sp>
          <p:nvSpPr>
            <p:cNvPr id="11" name="TextBox 10"/>
            <p:cNvSpPr txBox="1"/>
            <p:nvPr/>
          </p:nvSpPr>
          <p:spPr>
            <a:xfrm>
              <a:off x="5992406" y="3516336"/>
              <a:ext cx="2626553" cy="646331"/>
            </a:xfrm>
            <a:prstGeom prst="rect">
              <a:avLst/>
            </a:prstGeom>
            <a:solidFill>
              <a:srgbClr val="FFFFFF"/>
            </a:solidFill>
            <a:ln w="28575" cmpd="sng">
              <a:solidFill>
                <a:schemeClr val="tx2">
                  <a:lumMod val="60000"/>
                  <a:lumOff val="40000"/>
                </a:schemeClr>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400050" indent="-400050">
                <a:buAutoNum type="romanUcPeriod" startAt="2"/>
              </a:pPr>
              <a:r>
                <a:rPr lang="en-US" dirty="0" smtClean="0">
                  <a:solidFill>
                    <a:srgbClr val="7F7F7F"/>
                  </a:solidFill>
                </a:rPr>
                <a:t>PRAY together using the prayer card.</a:t>
              </a:r>
            </a:p>
          </p:txBody>
        </p:sp>
        <p:pic>
          <p:nvPicPr>
            <p:cNvPr id="8" name="Picture 7" descr="PopulationWe_WordOnly_green.eps"/>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945992" y="6041159"/>
              <a:ext cx="2746706" cy="641291"/>
            </a:xfrm>
            <a:prstGeom prst="rect">
              <a:avLst/>
            </a:prstGeom>
          </p:spPr>
        </p:pic>
        <p:sp>
          <p:nvSpPr>
            <p:cNvPr id="14" name="TextBox 13"/>
            <p:cNvSpPr txBox="1"/>
            <p:nvPr/>
          </p:nvSpPr>
          <p:spPr>
            <a:xfrm>
              <a:off x="5992405" y="2491449"/>
              <a:ext cx="2626554" cy="646331"/>
            </a:xfrm>
            <a:prstGeom prst="rect">
              <a:avLst/>
            </a:prstGeom>
            <a:solidFill>
              <a:srgbClr val="FFFFFF"/>
            </a:solidFill>
            <a:ln w="28575" cmpd="sng">
              <a:solidFill>
                <a:schemeClr val="tx2">
                  <a:lumMod val="60000"/>
                  <a:lumOff val="40000"/>
                </a:schemeClr>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400050" indent="-400050">
                <a:buAutoNum type="romanUcPeriod"/>
              </a:pPr>
              <a:r>
                <a:rPr lang="en-US" dirty="0" smtClean="0">
                  <a:solidFill>
                    <a:srgbClr val="7F7F7F"/>
                  </a:solidFill>
                </a:rPr>
                <a:t>ASK 3 opening questions.</a:t>
              </a:r>
            </a:p>
          </p:txBody>
        </p:sp>
        <p:pic>
          <p:nvPicPr>
            <p:cNvPr id="18" name="Picture 17" descr="RFclipart-1636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28135" y="515193"/>
              <a:ext cx="1555094" cy="1597700"/>
            </a:xfrm>
            <a:prstGeom prst="rect">
              <a:avLst/>
            </a:prstGeom>
            <a:ln>
              <a:noFill/>
            </a:ln>
            <a:effectLst>
              <a:softEdge rad="112500"/>
            </a:effectLst>
          </p:spPr>
        </p:pic>
      </p:grpSp>
      <p:grpSp>
        <p:nvGrpSpPr>
          <p:cNvPr id="16" name="Group 15"/>
          <p:cNvGrpSpPr/>
          <p:nvPr/>
        </p:nvGrpSpPr>
        <p:grpSpPr>
          <a:xfrm>
            <a:off x="564165" y="3111557"/>
            <a:ext cx="4855779" cy="1378865"/>
            <a:chOff x="1117600" y="4941518"/>
            <a:chExt cx="6145596" cy="1961318"/>
          </a:xfrm>
        </p:grpSpPr>
        <p:grpSp>
          <p:nvGrpSpPr>
            <p:cNvPr id="17" name="Group 16"/>
            <p:cNvGrpSpPr/>
            <p:nvPr/>
          </p:nvGrpSpPr>
          <p:grpSpPr>
            <a:xfrm>
              <a:off x="3475728" y="4941518"/>
              <a:ext cx="1766911" cy="1961318"/>
              <a:chOff x="7184128" y="2498757"/>
              <a:chExt cx="1766911" cy="1961318"/>
            </a:xfrm>
          </p:grpSpPr>
          <p:pic>
            <p:nvPicPr>
              <p:cNvPr id="29" name="Picture 28" descr="Prayer Card.pdf"/>
              <p:cNvPicPr>
                <a:picLocks noChangeAspect="1"/>
              </p:cNvPicPr>
              <p:nvPr/>
            </p:nvPicPr>
            <p:blipFill rotWithShape="1">
              <a:blip r:embed="rId5" cstate="print">
                <a:extLst>
                  <a:ext uri="{28A0092B-C50C-407E-A947-70E740481C1C}">
                    <a14:useLocalDpi xmlns:a14="http://schemas.microsoft.com/office/drawing/2010/main"/>
                  </a:ext>
                </a:extLst>
              </a:blip>
              <a:srcRect l="19901" t="29855" r="51905" b="13199"/>
              <a:stretch/>
            </p:blipFill>
            <p:spPr>
              <a:xfrm>
                <a:off x="7886745" y="2498757"/>
                <a:ext cx="1064294" cy="1612232"/>
              </a:xfrm>
              <a:prstGeom prst="rect">
                <a:avLst/>
              </a:prstGeom>
              <a:ln>
                <a:noFill/>
              </a:ln>
              <a:effectLst>
                <a:outerShdw blurRad="292100" dist="139700" dir="2700000" algn="tl" rotWithShape="0">
                  <a:srgbClr val="333333">
                    <a:alpha val="65000"/>
                  </a:srgbClr>
                </a:outerShdw>
              </a:effectLst>
            </p:spPr>
          </p:pic>
          <p:pic>
            <p:nvPicPr>
              <p:cNvPr id="30" name="Picture 29" descr="Prayer Card.pdf"/>
              <p:cNvPicPr>
                <a:picLocks noChangeAspect="1"/>
              </p:cNvPicPr>
              <p:nvPr/>
            </p:nvPicPr>
            <p:blipFill rotWithShape="1">
              <a:blip r:embed="rId6" cstate="print">
                <a:extLst>
                  <a:ext uri="{28A0092B-C50C-407E-A947-70E740481C1C}">
                    <a14:useLocalDpi xmlns:a14="http://schemas.microsoft.com/office/drawing/2010/main"/>
                  </a:ext>
                </a:extLst>
              </a:blip>
              <a:srcRect l="55953" t="29894" r="16765" b="13756"/>
              <a:stretch/>
            </p:blipFill>
            <p:spPr>
              <a:xfrm>
                <a:off x="7184128" y="2854466"/>
                <a:ext cx="1036480" cy="1605609"/>
              </a:xfrm>
              <a:prstGeom prst="rect">
                <a:avLst/>
              </a:prstGeom>
              <a:ln>
                <a:noFill/>
              </a:ln>
              <a:effectLst>
                <a:outerShdw blurRad="292100" dist="139700" dir="2700000" algn="tl" rotWithShape="0">
                  <a:srgbClr val="333333">
                    <a:alpha val="65000"/>
                  </a:srgbClr>
                </a:outerShdw>
              </a:effectLst>
            </p:spPr>
          </p:pic>
        </p:grpSp>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3986" r="-3140" b="4165"/>
            <a:stretch/>
          </p:blipFill>
          <p:spPr>
            <a:xfrm>
              <a:off x="5988810" y="5053835"/>
              <a:ext cx="1274386" cy="1819694"/>
            </a:xfrm>
            <a:prstGeom prst="rect">
              <a:avLst/>
            </a:prstGeom>
            <a:ln>
              <a:noFill/>
            </a:ln>
            <a:effectLst>
              <a:outerShdw blurRad="190500" algn="tl" rotWithShape="0">
                <a:srgbClr val="000000">
                  <a:alpha val="70000"/>
                </a:srgbClr>
              </a:outerShdw>
            </a:effectLst>
          </p:spPr>
        </p:pic>
        <p:sp>
          <p:nvSpPr>
            <p:cNvPr id="21" name="Plus 20"/>
            <p:cNvSpPr/>
            <p:nvPr/>
          </p:nvSpPr>
          <p:spPr>
            <a:xfrm>
              <a:off x="2641600" y="5727700"/>
              <a:ext cx="558800" cy="685800"/>
            </a:xfrm>
            <a:prstGeom prst="mathPlus">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us 21"/>
            <p:cNvSpPr/>
            <p:nvPr/>
          </p:nvSpPr>
          <p:spPr>
            <a:xfrm>
              <a:off x="5448300" y="5727700"/>
              <a:ext cx="558800" cy="685800"/>
            </a:xfrm>
            <a:prstGeom prst="mathPlus">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1117600" y="4942170"/>
              <a:ext cx="1452498" cy="1958425"/>
              <a:chOff x="1117600" y="4942170"/>
              <a:chExt cx="1452498" cy="1958425"/>
            </a:xfrm>
          </p:grpSpPr>
          <p:sp>
            <p:nvSpPr>
              <p:cNvPr id="24" name="Rectangle 23"/>
              <p:cNvSpPr/>
              <p:nvPr/>
            </p:nvSpPr>
            <p:spPr>
              <a:xfrm>
                <a:off x="1117600" y="5297226"/>
                <a:ext cx="1122298" cy="1603369"/>
              </a:xfrm>
              <a:prstGeom prst="rect">
                <a:avLst/>
              </a:prstGeom>
              <a:solidFill>
                <a:srgbClr val="FFFFFF"/>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1570098" y="4942170"/>
                <a:ext cx="1000000" cy="1227617"/>
                <a:chOff x="7729599" y="1063443"/>
                <a:chExt cx="1000000" cy="1227617"/>
              </a:xfrm>
            </p:grpSpPr>
            <p:pic>
              <p:nvPicPr>
                <p:cNvPr id="27" name="Picture 26" descr="canstockphoto0168483.jpg"/>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rcRect/>
                <a:stretch/>
              </p:blipFill>
              <p:spPr>
                <a:xfrm>
                  <a:off x="7729599" y="1063443"/>
                  <a:ext cx="1000000" cy="1227617"/>
                </a:xfrm>
                <a:prstGeom prst="rect">
                  <a:avLst/>
                </a:prstGeom>
                <a:ln>
                  <a:noFill/>
                </a:ln>
                <a:effectLst>
                  <a:outerShdw blurRad="292100" dist="139700" dir="2700000" algn="tl" rotWithShape="0">
                    <a:srgbClr val="333333">
                      <a:alpha val="65000"/>
                    </a:srgbClr>
                  </a:outerShdw>
                </a:effectLst>
              </p:spPr>
            </p:pic>
            <p:pic>
              <p:nvPicPr>
                <p:cNvPr id="28" name="Picture 27" descr="canstockphoto0168483.jpg"/>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754" b="100000" l="6139" r="100000"/>
                          </a14:imgEffect>
                        </a14:imgLayer>
                      </a14:imgProps>
                    </a:ext>
                    <a:ext uri="{28A0092B-C50C-407E-A947-70E740481C1C}">
                      <a14:useLocalDpi xmlns:a14="http://schemas.microsoft.com/office/drawing/2010/main"/>
                    </a:ext>
                  </a:extLst>
                </a:blip>
                <a:srcRect/>
                <a:stretch/>
              </p:blipFill>
              <p:spPr>
                <a:xfrm>
                  <a:off x="8153399" y="1889156"/>
                  <a:ext cx="393700" cy="397319"/>
                </a:xfrm>
                <a:prstGeom prst="rect">
                  <a:avLst/>
                </a:prstGeom>
                <a:ln>
                  <a:noFill/>
                </a:ln>
                <a:effectLst>
                  <a:outerShdw blurRad="292100" dist="139700" dir="2700000" algn="tl" rotWithShape="0">
                    <a:srgbClr val="333333">
                      <a:alpha val="65000"/>
                    </a:srgbClr>
                  </a:outerShdw>
                </a:effectLst>
              </p:spPr>
            </p:pic>
          </p:grpSp>
          <p:sp>
            <p:nvSpPr>
              <p:cNvPr id="26" name="Rectangle 25"/>
              <p:cNvSpPr/>
              <p:nvPr/>
            </p:nvSpPr>
            <p:spPr>
              <a:xfrm>
                <a:off x="1134205" y="5297228"/>
                <a:ext cx="1189100" cy="156872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spcAft>
                    <a:spcPts val="600"/>
                  </a:spcAft>
                </a:pPr>
                <a:r>
                  <a:rPr lang="en-US" sz="1200" dirty="0" smtClean="0">
                    <a:solidFill>
                      <a:schemeClr val="bg1">
                        <a:lumMod val="50000"/>
                      </a:schemeClr>
                    </a:solidFill>
                  </a:rPr>
                  <a:t>ASK</a:t>
                </a:r>
              </a:p>
              <a:p>
                <a:pPr>
                  <a:spcAft>
                    <a:spcPts val="600"/>
                  </a:spcAft>
                </a:pPr>
                <a:r>
                  <a:rPr lang="en-US" sz="1200" dirty="0" smtClean="0">
                    <a:solidFill>
                      <a:schemeClr val="bg1">
                        <a:lumMod val="50000"/>
                      </a:schemeClr>
                    </a:solidFill>
                  </a:rPr>
                  <a:t>THREE</a:t>
                </a:r>
              </a:p>
              <a:p>
                <a:pPr>
                  <a:spcAft>
                    <a:spcPts val="600"/>
                  </a:spcAft>
                </a:pPr>
                <a:r>
                  <a:rPr lang="en-US" sz="1200" dirty="0" smtClean="0">
                    <a:solidFill>
                      <a:schemeClr val="bg1">
                        <a:lumMod val="50000"/>
                      </a:schemeClr>
                    </a:solidFill>
                  </a:rPr>
                  <a:t>OPENING</a:t>
                </a:r>
              </a:p>
              <a:p>
                <a:pPr>
                  <a:spcAft>
                    <a:spcPts val="600"/>
                  </a:spcAft>
                </a:pPr>
                <a:r>
                  <a:rPr lang="en-US" sz="1200" dirty="0" smtClean="0">
                    <a:solidFill>
                      <a:schemeClr val="bg1">
                        <a:lumMod val="50000"/>
                      </a:schemeClr>
                    </a:solidFill>
                  </a:rPr>
                  <a:t>QUESTIONS</a:t>
                </a:r>
                <a:endParaRPr lang="en-US" sz="1200" dirty="0">
                  <a:solidFill>
                    <a:schemeClr val="bg1">
                      <a:lumMod val="50000"/>
                    </a:schemeClr>
                  </a:solidFill>
                </a:endParaRPr>
              </a:p>
            </p:txBody>
          </p:sp>
        </p:grpSp>
      </p:grpSp>
      <p:sp>
        <p:nvSpPr>
          <p:cNvPr id="31" name="TextBox 30"/>
          <p:cNvSpPr txBox="1"/>
          <p:nvPr/>
        </p:nvSpPr>
        <p:spPr>
          <a:xfrm>
            <a:off x="776098" y="4869765"/>
            <a:ext cx="4481702" cy="584776"/>
          </a:xfrm>
          <a:prstGeom prst="rect">
            <a:avLst/>
          </a:prstGeom>
          <a:noFill/>
        </p:spPr>
        <p:txBody>
          <a:bodyPr wrap="square" rtlCol="0">
            <a:spAutoFit/>
          </a:bodyPr>
          <a:lstStyle/>
          <a:p>
            <a:pPr algn="dist"/>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t</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he prayer process</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6925957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pulationWe_WordOnly_green.eps"/>
          <p:cNvPicPr>
            <a:picLocks noChangeAspect="1"/>
          </p:cNvPicPr>
          <p:nvPr/>
        </p:nvPicPr>
        <p:blipFill>
          <a:blip r:embed="rId3" cstate="print">
            <a:biLevel thresh="25000"/>
            <a:extLst>
              <a:ext uri="{28A0092B-C50C-407E-A947-70E740481C1C}">
                <a14:useLocalDpi xmlns:a14="http://schemas.microsoft.com/office/drawing/2010/main"/>
              </a:ext>
            </a:extLst>
          </a:blip>
          <a:stretch>
            <a:fillRect/>
          </a:stretch>
        </p:blipFill>
        <p:spPr>
          <a:xfrm>
            <a:off x="6172462" y="6114213"/>
            <a:ext cx="2746706" cy="641291"/>
          </a:xfrm>
          <a:prstGeom prst="rect">
            <a:avLst/>
          </a:prstGeom>
        </p:spPr>
      </p:pic>
      <p:sp>
        <p:nvSpPr>
          <p:cNvPr id="13" name="TextBox 12"/>
          <p:cNvSpPr txBox="1"/>
          <p:nvPr/>
        </p:nvSpPr>
        <p:spPr>
          <a:xfrm>
            <a:off x="623698" y="4869765"/>
            <a:ext cx="4481702" cy="584776"/>
          </a:xfrm>
          <a:prstGeom prst="rect">
            <a:avLst/>
          </a:prstGeom>
          <a:noFill/>
        </p:spPr>
        <p:txBody>
          <a:bodyPr wrap="square" rtlCol="0">
            <a:spAutoFit/>
          </a:bodyPr>
          <a:lstStyle/>
          <a:p>
            <a:pPr algn="dist"/>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t</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he prayer process</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7" name="Picture 16"/>
          <p:cNvPicPr>
            <a:picLocks noChangeAspect="1"/>
          </p:cNvPicPr>
          <p:nvPr/>
        </p:nvPicPr>
        <p:blipFill>
          <a:blip r:embed="rId4"/>
          <a:stretch>
            <a:fillRect/>
          </a:stretch>
        </p:blipFill>
        <p:spPr>
          <a:xfrm>
            <a:off x="5105400" y="4574133"/>
            <a:ext cx="1245647" cy="1245647"/>
          </a:xfrm>
          <a:prstGeom prst="ellipse">
            <a:avLst/>
          </a:prstGeom>
          <a:ln>
            <a:noFill/>
          </a:ln>
          <a:effectLst>
            <a:softEdge rad="112500"/>
          </a:effectLst>
        </p:spPr>
      </p:pic>
      <p:graphicFrame>
        <p:nvGraphicFramePr>
          <p:cNvPr id="6" name="Diagram 5"/>
          <p:cNvGraphicFramePr/>
          <p:nvPr>
            <p:extLst>
              <p:ext uri="{D42A27DB-BD31-4B8C-83A1-F6EECF244321}">
                <p14:modId xmlns:p14="http://schemas.microsoft.com/office/powerpoint/2010/main" val="2588929464"/>
              </p:ext>
            </p:extLst>
          </p:nvPr>
        </p:nvGraphicFramePr>
        <p:xfrm>
          <a:off x="3289300" y="513102"/>
          <a:ext cx="6184900" cy="39121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Rectangle 14"/>
          <p:cNvSpPr/>
          <p:nvPr/>
        </p:nvSpPr>
        <p:spPr>
          <a:xfrm>
            <a:off x="750698" y="1198545"/>
            <a:ext cx="3376802" cy="1049356"/>
          </a:xfrm>
          <a:prstGeom prst="rect">
            <a:avLst/>
          </a:prstGeom>
          <a:noFill/>
        </p:spPr>
        <p:txBody>
          <a:bodyPr wrap="none" lIns="91440" tIns="45720" rIns="91440" bIns="45720">
            <a:prstTxWarp prst="textPlain">
              <a:avLst/>
            </a:prstTxWarp>
            <a:spAutoFit/>
          </a:bodyPr>
          <a:lstStyle/>
          <a:p>
            <a:pPr algn="ctr"/>
            <a:r>
              <a:rPr lang="en-US" sz="5400" b="1" dirty="0" smtClean="0">
                <a:ln w="28575" cmpd="sng">
                  <a:solidFill>
                    <a:srgbClr val="FFD539"/>
                  </a:solidFill>
                  <a:prstDash val="solid"/>
                </a:ln>
                <a:solidFill>
                  <a:schemeClr val="bg1"/>
                </a:solidFill>
                <a:effectLst>
                  <a:outerShdw blurRad="41275" dist="20320" dir="1800000" algn="tl" rotWithShape="0">
                    <a:srgbClr val="000000">
                      <a:alpha val="40000"/>
                    </a:srgbClr>
                  </a:outerShdw>
                </a:effectLst>
              </a:rPr>
              <a:t>D</a:t>
            </a:r>
            <a:r>
              <a:rPr lang="en-US" sz="5400" b="1" cap="none" spc="0" dirty="0" smtClean="0">
                <a:ln w="28575" cmpd="sng">
                  <a:solidFill>
                    <a:srgbClr val="FFD539"/>
                  </a:solidFill>
                  <a:prstDash val="solid"/>
                </a:ln>
                <a:solidFill>
                  <a:schemeClr val="bg1"/>
                </a:solidFill>
                <a:effectLst>
                  <a:outerShdw blurRad="41275" dist="20320" dir="1800000" algn="tl" rotWithShape="0">
                    <a:srgbClr val="000000">
                      <a:alpha val="40000"/>
                    </a:srgbClr>
                  </a:outerShdw>
                </a:effectLst>
              </a:rPr>
              <a:t>ebrief</a:t>
            </a:r>
            <a:endParaRPr lang="en-US" sz="5400" b="1" cap="none" spc="0" dirty="0">
              <a:ln w="28575" cmpd="sng">
                <a:solidFill>
                  <a:srgbClr val="FFD539"/>
                </a:solid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4538871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0999" y="1"/>
            <a:ext cx="7068015"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t>Event Expectations</a:t>
            </a:r>
            <a:endParaRPr lang="en-US" dirty="0"/>
          </a:p>
        </p:txBody>
      </p:sp>
      <p:sp>
        <p:nvSpPr>
          <p:cNvPr id="7" name="TextBox 6"/>
          <p:cNvSpPr txBox="1"/>
          <p:nvPr/>
        </p:nvSpPr>
        <p:spPr>
          <a:xfrm>
            <a:off x="716087" y="1222523"/>
            <a:ext cx="6183786" cy="4478149"/>
          </a:xfrm>
          <a:prstGeom prst="rect">
            <a:avLst/>
          </a:prstGeom>
          <a:noFill/>
        </p:spPr>
        <p:txBody>
          <a:bodyPr wrap="square" rtlCol="0">
            <a:spAutoFit/>
          </a:bodyPr>
          <a:lstStyle/>
          <a:p>
            <a:pPr marL="285750" indent="-285750">
              <a:spcAft>
                <a:spcPts val="1800"/>
              </a:spcAft>
              <a:buFont typeface="Arial"/>
              <a:buChar char="•"/>
            </a:pPr>
            <a:r>
              <a:rPr lang="en-US" dirty="0"/>
              <a:t>Your admission is free; please purchase tickets for family and </a:t>
            </a:r>
            <a:r>
              <a:rPr lang="en-US" dirty="0" smtClean="0"/>
              <a:t>friends.</a:t>
            </a:r>
            <a:endParaRPr lang="en-US" dirty="0"/>
          </a:p>
          <a:p>
            <a:pPr marL="285750" indent="-285750">
              <a:spcAft>
                <a:spcPts val="1800"/>
              </a:spcAft>
              <a:buFont typeface="Arial"/>
              <a:buChar char="•"/>
            </a:pPr>
            <a:r>
              <a:rPr lang="en-US" dirty="0" smtClean="0"/>
              <a:t>Please arrive </a:t>
            </a:r>
            <a:r>
              <a:rPr lang="en-US" dirty="0" smtClean="0"/>
              <a:t>2 hours before “show time.” </a:t>
            </a:r>
          </a:p>
          <a:p>
            <a:pPr marL="285750" indent="-285750">
              <a:spcAft>
                <a:spcPts val="1800"/>
              </a:spcAft>
              <a:buFont typeface="Arial"/>
              <a:buChar char="•"/>
            </a:pPr>
            <a:r>
              <a:rPr lang="en-US" dirty="0" smtClean="0"/>
              <a:t>Assemble </a:t>
            </a:r>
            <a:r>
              <a:rPr lang="en-US" dirty="0" smtClean="0"/>
              <a:t>as a group </a:t>
            </a:r>
            <a:r>
              <a:rPr lang="en-US" dirty="0"/>
              <a:t>for our pre-concert </a:t>
            </a:r>
            <a:r>
              <a:rPr lang="en-US" dirty="0" smtClean="0"/>
              <a:t>huddle.</a:t>
            </a:r>
          </a:p>
          <a:p>
            <a:pPr marL="285750" indent="-285750">
              <a:spcAft>
                <a:spcPts val="1800"/>
              </a:spcAft>
              <a:buFont typeface="Arial"/>
              <a:buChar char="•"/>
            </a:pPr>
            <a:r>
              <a:rPr lang="en-US" dirty="0" smtClean="0"/>
              <a:t>Receive your individual name tag and green apron.</a:t>
            </a:r>
          </a:p>
          <a:p>
            <a:pPr marL="285750" indent="-285750">
              <a:spcAft>
                <a:spcPts val="1800"/>
              </a:spcAft>
              <a:buFont typeface="Arial"/>
              <a:buChar char="•"/>
            </a:pPr>
            <a:r>
              <a:rPr lang="en-US" dirty="0" smtClean="0"/>
              <a:t>Collect a small supply </a:t>
            </a:r>
            <a:r>
              <a:rPr lang="en-US" dirty="0" smtClean="0"/>
              <a:t>ALL IN booklets</a:t>
            </a:r>
            <a:r>
              <a:rPr lang="en-US" dirty="0" smtClean="0"/>
              <a:t>, pens, </a:t>
            </a:r>
            <a:br>
              <a:rPr lang="en-US" dirty="0" smtClean="0"/>
            </a:br>
            <a:r>
              <a:rPr lang="en-US" dirty="0" smtClean="0"/>
              <a:t>and your prayer card.</a:t>
            </a:r>
          </a:p>
          <a:p>
            <a:pPr marL="285750" indent="-285750">
              <a:spcAft>
                <a:spcPts val="1800"/>
              </a:spcAft>
              <a:buFont typeface="Arial"/>
              <a:buChar char="•"/>
            </a:pPr>
            <a:r>
              <a:rPr lang="en-US" dirty="0" smtClean="0"/>
              <a:t>Enjoy </a:t>
            </a:r>
            <a:r>
              <a:rPr lang="en-US" dirty="0" smtClean="0"/>
              <a:t>the show!  </a:t>
            </a:r>
          </a:p>
          <a:p>
            <a:pPr marL="285750" indent="-285750">
              <a:spcAft>
                <a:spcPts val="1800"/>
              </a:spcAft>
              <a:buFont typeface="Arial"/>
              <a:buChar char="•"/>
            </a:pPr>
            <a:endParaRPr lang="en-US" dirty="0" smtClean="0"/>
          </a:p>
          <a:p>
            <a:pPr marL="285750" indent="-285750">
              <a:spcAft>
                <a:spcPts val="1800"/>
              </a:spcAft>
              <a:buFont typeface="Arial"/>
              <a:buChar char="•"/>
            </a:pPr>
            <a:endParaRPr lang="en-US" dirty="0"/>
          </a:p>
        </p:txBody>
      </p:sp>
      <p:grpSp>
        <p:nvGrpSpPr>
          <p:cNvPr id="16" name="Group 15"/>
          <p:cNvGrpSpPr/>
          <p:nvPr/>
        </p:nvGrpSpPr>
        <p:grpSpPr>
          <a:xfrm>
            <a:off x="6628398" y="2483436"/>
            <a:ext cx="2403080" cy="1575655"/>
            <a:chOff x="4695128" y="2197780"/>
            <a:chExt cx="4336626" cy="4144181"/>
          </a:xfrm>
        </p:grpSpPr>
        <p:sp>
          <p:nvSpPr>
            <p:cNvPr id="15" name="Rectangle 14"/>
            <p:cNvSpPr/>
            <p:nvPr/>
          </p:nvSpPr>
          <p:spPr>
            <a:xfrm>
              <a:off x="4695128" y="2197780"/>
              <a:ext cx="4312103" cy="4144181"/>
            </a:xfrm>
            <a:prstGeom prst="rect">
              <a:avLst/>
            </a:prstGeom>
            <a:solidFill>
              <a:schemeClr val="bg1">
                <a:lumMod val="8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p:cNvSpPr/>
            <p:nvPr/>
          </p:nvSpPr>
          <p:spPr>
            <a:xfrm>
              <a:off x="4796977" y="2945519"/>
              <a:ext cx="4234777" cy="2914176"/>
            </a:xfrm>
            <a:prstGeom prst="rect">
              <a:avLst/>
            </a:prstGeom>
            <a:noFill/>
          </p:spPr>
          <p:txBody>
            <a:bodyPr wrap="none" lIns="91440" tIns="45720" rIns="91440" bIns="45720">
              <a:spAutoFit/>
            </a:bodyPr>
            <a:lstStyle/>
            <a:p>
              <a:pPr algn="ctr"/>
              <a:r>
                <a:rPr lang="en-US" sz="6600" b="1" cap="none" spc="0" dirty="0" smtClean="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rPr>
                <a:t>Q&amp;A</a:t>
              </a:r>
              <a:endParaRPr lang="en-US" sz="6600" b="1" cap="none" spc="0" dirty="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endParaRPr>
            </a:p>
          </p:txBody>
        </p:sp>
      </p:grpSp>
      <p:pic>
        <p:nvPicPr>
          <p:cNvPr id="13" name="Picture 12" descr="PopulationWe_WordOnly_green.eps"/>
          <p:cNvPicPr>
            <a:picLocks noChangeAspect="1"/>
          </p:cNvPicPr>
          <p:nvPr/>
        </p:nvPicPr>
        <p:blipFill>
          <a:blip r:embed="rId3" cstate="print">
            <a:duotone>
              <a:prstClr val="black"/>
              <a:srgbClr val="040506">
                <a:tint val="45000"/>
                <a:satMod val="400000"/>
              </a:srgbClr>
            </a:duotone>
            <a:extLst>
              <a:ext uri="{28A0092B-C50C-407E-A947-70E740481C1C}">
                <a14:useLocalDpi xmlns:a14="http://schemas.microsoft.com/office/drawing/2010/main"/>
              </a:ext>
            </a:extLst>
          </a:blip>
          <a:stretch>
            <a:fillRect/>
          </a:stretch>
        </p:blipFill>
        <p:spPr>
          <a:xfrm>
            <a:off x="866257" y="5700672"/>
            <a:ext cx="2746706" cy="641291"/>
          </a:xfrm>
          <a:prstGeom prst="rect">
            <a:avLst/>
          </a:prstGeom>
        </p:spPr>
      </p:pic>
      <p:sp>
        <p:nvSpPr>
          <p:cNvPr id="5" name="TextBox 4"/>
          <p:cNvSpPr txBox="1"/>
          <p:nvPr/>
        </p:nvSpPr>
        <p:spPr>
          <a:xfrm>
            <a:off x="3836199" y="5543864"/>
            <a:ext cx="4877893" cy="707886"/>
          </a:xfrm>
          <a:prstGeom prst="rect">
            <a:avLst/>
          </a:prstGeom>
          <a:noFill/>
        </p:spPr>
        <p:txBody>
          <a:bodyPr wrap="square" rtlCol="0">
            <a:spAutoFit/>
          </a:bodyPr>
          <a:lstStyle/>
          <a:p>
            <a:pPr algn="dist"/>
            <a:r>
              <a:rPr lang="en-US" sz="4000" dirty="0" smtClean="0">
                <a:solidFill>
                  <a:schemeClr val="bg1">
                    <a:lumMod val="50000"/>
                  </a:schemeClr>
                </a:solidFill>
              </a:rPr>
              <a:t>ground team</a:t>
            </a:r>
            <a:endParaRPr lang="en-US" sz="4000" dirty="0">
              <a:solidFill>
                <a:schemeClr val="bg1">
                  <a:lumMod val="50000"/>
                </a:schemeClr>
              </a:solidFill>
            </a:endParaRPr>
          </a:p>
        </p:txBody>
      </p:sp>
      <p:sp>
        <p:nvSpPr>
          <p:cNvPr id="3" name="TextBox 2"/>
          <p:cNvSpPr txBox="1"/>
          <p:nvPr/>
        </p:nvSpPr>
        <p:spPr>
          <a:xfrm>
            <a:off x="6945784" y="4018854"/>
            <a:ext cx="1981200" cy="369332"/>
          </a:xfrm>
          <a:prstGeom prst="rect">
            <a:avLst/>
          </a:prstGeom>
          <a:noFill/>
        </p:spPr>
        <p:txBody>
          <a:bodyPr wrap="square" rtlCol="0">
            <a:spAutoFit/>
          </a:bodyPr>
          <a:lstStyle/>
          <a:p>
            <a:pPr algn="ctr"/>
            <a:r>
              <a:rPr lang="en-US" dirty="0" smtClean="0"/>
              <a:t>Up next…</a:t>
            </a:r>
            <a:endParaRPr lang="en-US" dirty="0"/>
          </a:p>
        </p:txBody>
      </p:sp>
    </p:spTree>
    <p:extLst>
      <p:ext uri="{BB962C8B-B14F-4D97-AF65-F5344CB8AC3E}">
        <p14:creationId xmlns:p14="http://schemas.microsoft.com/office/powerpoint/2010/main" val="1011527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0999" y="1"/>
            <a:ext cx="7068015"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t>Event Expectations</a:t>
            </a:r>
            <a:endParaRPr lang="en-US" dirty="0"/>
          </a:p>
        </p:txBody>
      </p:sp>
      <p:grpSp>
        <p:nvGrpSpPr>
          <p:cNvPr id="3" name="Group 2"/>
          <p:cNvGrpSpPr/>
          <p:nvPr/>
        </p:nvGrpSpPr>
        <p:grpSpPr>
          <a:xfrm>
            <a:off x="866257" y="1419219"/>
            <a:ext cx="7266969" cy="3641415"/>
            <a:chOff x="866257" y="1419219"/>
            <a:chExt cx="7266969" cy="3641415"/>
          </a:xfrm>
        </p:grpSpPr>
        <p:sp>
          <p:nvSpPr>
            <p:cNvPr id="15" name="Rectangle 14"/>
            <p:cNvSpPr/>
            <p:nvPr/>
          </p:nvSpPr>
          <p:spPr>
            <a:xfrm>
              <a:off x="1101863" y="1845038"/>
              <a:ext cx="7031363" cy="3215596"/>
            </a:xfrm>
            <a:prstGeom prst="rect">
              <a:avLst/>
            </a:prstGeom>
            <a:solidFill>
              <a:srgbClr val="FFFFFF"/>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p:cNvSpPr/>
            <p:nvPr/>
          </p:nvSpPr>
          <p:spPr>
            <a:xfrm>
              <a:off x="866257" y="1419219"/>
              <a:ext cx="195375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3600" b="1" cap="none" spc="0" dirty="0" smtClean="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rPr>
                <a:t>Q&amp;A</a:t>
              </a:r>
              <a:endParaRPr lang="en-US" sz="3600" b="1" cap="none" spc="0" dirty="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endParaRPr>
            </a:p>
          </p:txBody>
        </p:sp>
        <p:sp>
          <p:nvSpPr>
            <p:cNvPr id="6" name="TextBox 5"/>
            <p:cNvSpPr txBox="1"/>
            <p:nvPr/>
          </p:nvSpPr>
          <p:spPr>
            <a:xfrm>
              <a:off x="1278527" y="2476386"/>
              <a:ext cx="6666900" cy="830997"/>
            </a:xfrm>
            <a:prstGeom prst="rect">
              <a:avLst/>
            </a:prstGeom>
            <a:noFill/>
          </p:spPr>
          <p:txBody>
            <a:bodyPr wrap="square" rtlCol="0">
              <a:spAutoFit/>
            </a:bodyPr>
            <a:lstStyle/>
            <a:p>
              <a:r>
                <a:rPr lang="en-US" sz="2400" b="1" dirty="0" smtClean="0"/>
                <a:t>Q. Can I sit with my family/friends during the show?</a:t>
              </a:r>
              <a:endParaRPr lang="en-US" sz="2400" b="1" dirty="0"/>
            </a:p>
          </p:txBody>
        </p:sp>
        <p:sp>
          <p:nvSpPr>
            <p:cNvPr id="10" name="TextBox 9"/>
            <p:cNvSpPr txBox="1"/>
            <p:nvPr/>
          </p:nvSpPr>
          <p:spPr>
            <a:xfrm>
              <a:off x="2091664" y="3217812"/>
              <a:ext cx="5565304" cy="830997"/>
            </a:xfrm>
            <a:prstGeom prst="rect">
              <a:avLst/>
            </a:prstGeom>
            <a:noFill/>
          </p:spPr>
          <p:txBody>
            <a:bodyPr wrap="square" rtlCol="0">
              <a:spAutoFit/>
            </a:bodyPr>
            <a:lstStyle/>
            <a:p>
              <a:r>
                <a:rPr lang="en-US" sz="2400" dirty="0">
                  <a:solidFill>
                    <a:schemeClr val="accent1"/>
                  </a:solidFill>
                </a:rPr>
                <a:t>A</a:t>
              </a:r>
              <a:r>
                <a:rPr lang="en-US" sz="2400" dirty="0" smtClean="0">
                  <a:solidFill>
                    <a:schemeClr val="accent1"/>
                  </a:solidFill>
                </a:rPr>
                <a:t>. Yes, please do. The exception will be in venues with assigned seating. </a:t>
              </a:r>
              <a:endParaRPr lang="en-US" sz="2400" dirty="0">
                <a:solidFill>
                  <a:schemeClr val="accent1"/>
                </a:solidFill>
              </a:endParaRPr>
            </a:p>
          </p:txBody>
        </p:sp>
      </p:grpSp>
      <p:pic>
        <p:nvPicPr>
          <p:cNvPr id="13" name="Picture 12" descr="PopulationWe_WordOnly_green.eps"/>
          <p:cNvPicPr>
            <a:picLocks noChangeAspect="1"/>
          </p:cNvPicPr>
          <p:nvPr/>
        </p:nvPicPr>
        <p:blipFill>
          <a:blip r:embed="rId3" cstate="print">
            <a:duotone>
              <a:prstClr val="black"/>
              <a:srgbClr val="040506">
                <a:tint val="45000"/>
                <a:satMod val="400000"/>
              </a:srgbClr>
            </a:duotone>
            <a:extLst>
              <a:ext uri="{28A0092B-C50C-407E-A947-70E740481C1C}">
                <a14:useLocalDpi xmlns:a14="http://schemas.microsoft.com/office/drawing/2010/main"/>
              </a:ext>
            </a:extLst>
          </a:blip>
          <a:stretch>
            <a:fillRect/>
          </a:stretch>
        </p:blipFill>
        <p:spPr>
          <a:xfrm>
            <a:off x="866257" y="5700672"/>
            <a:ext cx="2746706" cy="641291"/>
          </a:xfrm>
          <a:prstGeom prst="rect">
            <a:avLst/>
          </a:prstGeom>
        </p:spPr>
      </p:pic>
      <p:sp>
        <p:nvSpPr>
          <p:cNvPr id="5" name="TextBox 4"/>
          <p:cNvSpPr txBox="1"/>
          <p:nvPr/>
        </p:nvSpPr>
        <p:spPr>
          <a:xfrm>
            <a:off x="3836199" y="5543864"/>
            <a:ext cx="4877893" cy="707886"/>
          </a:xfrm>
          <a:prstGeom prst="rect">
            <a:avLst/>
          </a:prstGeom>
          <a:noFill/>
        </p:spPr>
        <p:txBody>
          <a:bodyPr wrap="square" rtlCol="0">
            <a:spAutoFit/>
          </a:bodyPr>
          <a:lstStyle/>
          <a:p>
            <a:pPr algn="dist"/>
            <a:r>
              <a:rPr lang="en-US" sz="4000" dirty="0" smtClean="0">
                <a:solidFill>
                  <a:schemeClr val="bg1">
                    <a:lumMod val="50000"/>
                  </a:schemeClr>
                </a:solidFill>
              </a:rPr>
              <a:t>ground team</a:t>
            </a:r>
            <a:endParaRPr lang="en-US" sz="4000" dirty="0">
              <a:solidFill>
                <a:schemeClr val="bg1">
                  <a:lumMod val="50000"/>
                </a:schemeClr>
              </a:solidFill>
            </a:endParaRPr>
          </a:p>
        </p:txBody>
      </p:sp>
    </p:spTree>
    <p:extLst>
      <p:ext uri="{BB962C8B-B14F-4D97-AF65-F5344CB8AC3E}">
        <p14:creationId xmlns:p14="http://schemas.microsoft.com/office/powerpoint/2010/main" val="499178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0999" y="1"/>
            <a:ext cx="7068015"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t>Event Expectations</a:t>
            </a:r>
            <a:endParaRPr lang="en-US" dirty="0"/>
          </a:p>
        </p:txBody>
      </p:sp>
      <p:pic>
        <p:nvPicPr>
          <p:cNvPr id="13" name="Picture 12" descr="PopulationWe_WordOnly_green.eps"/>
          <p:cNvPicPr>
            <a:picLocks noChangeAspect="1"/>
          </p:cNvPicPr>
          <p:nvPr/>
        </p:nvPicPr>
        <p:blipFill>
          <a:blip r:embed="rId3" cstate="print">
            <a:duotone>
              <a:prstClr val="black"/>
              <a:srgbClr val="040506">
                <a:tint val="45000"/>
                <a:satMod val="400000"/>
              </a:srgbClr>
            </a:duotone>
            <a:extLst>
              <a:ext uri="{28A0092B-C50C-407E-A947-70E740481C1C}">
                <a14:useLocalDpi xmlns:a14="http://schemas.microsoft.com/office/drawing/2010/main"/>
              </a:ext>
            </a:extLst>
          </a:blip>
          <a:stretch>
            <a:fillRect/>
          </a:stretch>
        </p:blipFill>
        <p:spPr>
          <a:xfrm>
            <a:off x="866257" y="5700672"/>
            <a:ext cx="2746706" cy="641291"/>
          </a:xfrm>
          <a:prstGeom prst="rect">
            <a:avLst/>
          </a:prstGeom>
        </p:spPr>
      </p:pic>
      <p:sp>
        <p:nvSpPr>
          <p:cNvPr id="5" name="TextBox 4"/>
          <p:cNvSpPr txBox="1"/>
          <p:nvPr/>
        </p:nvSpPr>
        <p:spPr>
          <a:xfrm>
            <a:off x="3836199" y="5543864"/>
            <a:ext cx="4877893" cy="707886"/>
          </a:xfrm>
          <a:prstGeom prst="rect">
            <a:avLst/>
          </a:prstGeom>
          <a:noFill/>
        </p:spPr>
        <p:txBody>
          <a:bodyPr wrap="square" rtlCol="0">
            <a:spAutoFit/>
          </a:bodyPr>
          <a:lstStyle/>
          <a:p>
            <a:pPr algn="dist"/>
            <a:r>
              <a:rPr lang="en-US" sz="4000" dirty="0" smtClean="0">
                <a:solidFill>
                  <a:schemeClr val="bg1">
                    <a:lumMod val="50000"/>
                  </a:schemeClr>
                </a:solidFill>
              </a:rPr>
              <a:t>ground team</a:t>
            </a:r>
            <a:endParaRPr lang="en-US" sz="4000" dirty="0">
              <a:solidFill>
                <a:schemeClr val="bg1">
                  <a:lumMod val="50000"/>
                </a:schemeClr>
              </a:solidFill>
            </a:endParaRPr>
          </a:p>
        </p:txBody>
      </p:sp>
      <p:grpSp>
        <p:nvGrpSpPr>
          <p:cNvPr id="3" name="Group 2"/>
          <p:cNvGrpSpPr/>
          <p:nvPr/>
        </p:nvGrpSpPr>
        <p:grpSpPr>
          <a:xfrm>
            <a:off x="380999" y="1282168"/>
            <a:ext cx="8432801" cy="4128032"/>
            <a:chOff x="866257" y="1419219"/>
            <a:chExt cx="7266969" cy="4128032"/>
          </a:xfrm>
        </p:grpSpPr>
        <p:sp>
          <p:nvSpPr>
            <p:cNvPr id="15" name="Rectangle 14"/>
            <p:cNvSpPr/>
            <p:nvPr/>
          </p:nvSpPr>
          <p:spPr>
            <a:xfrm>
              <a:off x="1101863" y="1845037"/>
              <a:ext cx="7031363" cy="3702214"/>
            </a:xfrm>
            <a:prstGeom prst="rect">
              <a:avLst/>
            </a:prstGeom>
            <a:solidFill>
              <a:srgbClr val="FFFFFF"/>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p:cNvSpPr/>
            <p:nvPr/>
          </p:nvSpPr>
          <p:spPr>
            <a:xfrm>
              <a:off x="866257" y="1419219"/>
              <a:ext cx="195375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3600" b="1" cap="none" spc="0" dirty="0" smtClean="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rPr>
                <a:t>Q&amp;A</a:t>
              </a:r>
              <a:endParaRPr lang="en-US" sz="3600" b="1" cap="none" spc="0" dirty="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endParaRPr>
            </a:p>
          </p:txBody>
        </p:sp>
        <p:sp>
          <p:nvSpPr>
            <p:cNvPr id="9" name="TextBox 8"/>
            <p:cNvSpPr txBox="1"/>
            <p:nvPr/>
          </p:nvSpPr>
          <p:spPr>
            <a:xfrm>
              <a:off x="1279864" y="2236513"/>
              <a:ext cx="6358422" cy="830997"/>
            </a:xfrm>
            <a:prstGeom prst="rect">
              <a:avLst/>
            </a:prstGeom>
            <a:noFill/>
          </p:spPr>
          <p:txBody>
            <a:bodyPr wrap="square" rtlCol="0">
              <a:spAutoFit/>
            </a:bodyPr>
            <a:lstStyle/>
            <a:p>
              <a:r>
                <a:rPr lang="en-US" sz="2400" b="1" dirty="0" smtClean="0"/>
                <a:t>Q. What if no one comes to me after the show for prayer?</a:t>
              </a:r>
              <a:endParaRPr lang="en-US" sz="2400" b="1" dirty="0"/>
            </a:p>
          </p:txBody>
        </p:sp>
        <p:sp>
          <p:nvSpPr>
            <p:cNvPr id="11" name="TextBox 10"/>
            <p:cNvSpPr txBox="1"/>
            <p:nvPr/>
          </p:nvSpPr>
          <p:spPr>
            <a:xfrm>
              <a:off x="1763684" y="2964127"/>
              <a:ext cx="6229437" cy="2462213"/>
            </a:xfrm>
            <a:prstGeom prst="rect">
              <a:avLst/>
            </a:prstGeom>
            <a:noFill/>
          </p:spPr>
          <p:txBody>
            <a:bodyPr wrap="square" rtlCol="0">
              <a:spAutoFit/>
            </a:bodyPr>
            <a:lstStyle/>
            <a:p>
              <a:pPr marL="457200" indent="-457200">
                <a:buAutoNum type="alphaUcPeriod"/>
              </a:pPr>
              <a:r>
                <a:rPr lang="en-US" sz="2200" dirty="0" smtClean="0">
                  <a:solidFill>
                    <a:schemeClr val="accent1"/>
                  </a:solidFill>
                </a:rPr>
                <a:t>Every show is different. If no one comes to you, find another team member and assist them. Or, if you see a group of people waiting for autographs or merchandise, feel free to engage them in a conversation about pop</a:t>
              </a:r>
              <a:r>
                <a:rPr lang="en-US" sz="2200" b="1" dirty="0" smtClean="0">
                  <a:solidFill>
                    <a:schemeClr val="accent1"/>
                  </a:solidFill>
                </a:rPr>
                <a:t>we</a:t>
              </a:r>
              <a:r>
                <a:rPr lang="en-US" sz="2200" dirty="0" smtClean="0">
                  <a:solidFill>
                    <a:schemeClr val="accent1"/>
                  </a:solidFill>
                </a:rPr>
                <a:t> and ask if they’d like access to our free DAY ONE DEVOS! And - </a:t>
              </a:r>
              <a:r>
                <a:rPr lang="en-US" sz="2200" dirty="0">
                  <a:solidFill>
                    <a:schemeClr val="accent1"/>
                  </a:solidFill>
                </a:rPr>
                <a:t>w</a:t>
              </a:r>
              <a:r>
                <a:rPr lang="en-US" sz="2200" dirty="0" smtClean="0">
                  <a:solidFill>
                    <a:schemeClr val="accent1"/>
                  </a:solidFill>
                </a:rPr>
                <a:t>e hope that learning the prayer process is a gift, and one that we hope you use well after the show. </a:t>
              </a:r>
              <a:endParaRPr lang="en-US" sz="2200" dirty="0">
                <a:solidFill>
                  <a:schemeClr val="accent1"/>
                </a:solidFill>
              </a:endParaRPr>
            </a:p>
          </p:txBody>
        </p:sp>
      </p:grpSp>
    </p:spTree>
    <p:extLst>
      <p:ext uri="{BB962C8B-B14F-4D97-AF65-F5344CB8AC3E}">
        <p14:creationId xmlns:p14="http://schemas.microsoft.com/office/powerpoint/2010/main" val="20274084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Objectives</a:t>
            </a:r>
            <a:endParaRPr lang="en-US" dirty="0"/>
          </a:p>
        </p:txBody>
      </p:sp>
      <p:cxnSp>
        <p:nvCxnSpPr>
          <p:cNvPr id="8" name="Straight Connector 7"/>
          <p:cNvCxnSpPr/>
          <p:nvPr/>
        </p:nvCxnSpPr>
        <p:spPr>
          <a:xfrm>
            <a:off x="1905000" y="1972529"/>
            <a:ext cx="5257800" cy="1588"/>
          </a:xfrm>
          <a:prstGeom prst="line">
            <a:avLst/>
          </a:prstGeom>
          <a:ln w="47625">
            <a:solidFill>
              <a:srgbClr val="E4E4E4"/>
            </a:solidFill>
          </a:ln>
          <a:effectLst/>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750711" y="593176"/>
            <a:ext cx="2068689" cy="2708434"/>
            <a:chOff x="750711" y="1557456"/>
            <a:chExt cx="2068689" cy="2708434"/>
          </a:xfrm>
        </p:grpSpPr>
        <p:sp>
          <p:nvSpPr>
            <p:cNvPr id="12" name="Oval 11"/>
            <p:cNvSpPr/>
            <p:nvPr/>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3" name="TextBox 12"/>
            <p:cNvSpPr txBox="1"/>
            <p:nvPr/>
          </p:nvSpPr>
          <p:spPr>
            <a:xfrm>
              <a:off x="1121392" y="1557456"/>
              <a:ext cx="1219200" cy="2708434"/>
            </a:xfrm>
            <a:prstGeom prst="rect">
              <a:avLst/>
            </a:prstGeom>
            <a:noFill/>
          </p:spPr>
          <p:txBody>
            <a:bodyPr wrap="square" rtlCol="0">
              <a:spAutoFit/>
            </a:bodyPr>
            <a:lstStyle/>
            <a:p>
              <a:r>
                <a:rPr lang="en-US" sz="17000" b="1" dirty="0" smtClean="0">
                  <a:solidFill>
                    <a:srgbClr val="F26200">
                      <a:alpha val="40000"/>
                    </a:srgbClr>
                  </a:solidFill>
                  <a:latin typeface="+mj-lt"/>
                  <a:cs typeface="Arial" pitchFamily="34" charset="0"/>
                </a:rPr>
                <a:t>1</a:t>
              </a:r>
              <a:endParaRPr lang="en-US" sz="17000" b="1" dirty="0">
                <a:solidFill>
                  <a:srgbClr val="F26200">
                    <a:alpha val="40000"/>
                  </a:srgbClr>
                </a:solidFill>
                <a:latin typeface="+mj-lt"/>
                <a:cs typeface="Arial" pitchFamily="34" charset="0"/>
              </a:endParaRPr>
            </a:p>
          </p:txBody>
        </p:sp>
        <p:sp>
          <p:nvSpPr>
            <p:cNvPr id="14" name="TextBox 13"/>
            <p:cNvSpPr txBox="1"/>
            <p:nvPr/>
          </p:nvSpPr>
          <p:spPr>
            <a:xfrm>
              <a:off x="750711" y="2666898"/>
              <a:ext cx="2068689" cy="683264"/>
            </a:xfrm>
            <a:prstGeom prst="rect">
              <a:avLst/>
            </a:prstGeom>
            <a:noFill/>
          </p:spPr>
          <p:txBody>
            <a:bodyPr wrap="square" rtlCol="0">
              <a:noAutofit/>
            </a:bodyPr>
            <a:lstStyle/>
            <a:p>
              <a:pPr algn="ctr">
                <a:lnSpc>
                  <a:spcPct val="80000"/>
                </a:lnSpc>
              </a:pPr>
              <a:r>
                <a:rPr lang="en-US" sz="2800" b="1" spc="60" dirty="0" smtClean="0">
                  <a:solidFill>
                    <a:schemeClr val="bg1"/>
                  </a:solidFill>
                  <a:effectLst>
                    <a:outerShdw blurRad="50800" dist="25400" dir="5400000" algn="t" rotWithShape="0">
                      <a:prstClr val="black">
                        <a:alpha val="15000"/>
                      </a:prstClr>
                    </a:outerShdw>
                  </a:effectLst>
                </a:rPr>
                <a:t>INTRODUCE</a:t>
              </a:r>
              <a:endParaRPr lang="en-US" sz="2800" b="1" dirty="0">
                <a:solidFill>
                  <a:schemeClr val="bg1"/>
                </a:solidFill>
                <a:effectLst>
                  <a:outerShdw blurRad="50800" dist="25400" dir="5400000" algn="t" rotWithShape="0">
                    <a:prstClr val="black">
                      <a:alpha val="15000"/>
                    </a:prstClr>
                  </a:outerShdw>
                </a:effectLst>
              </a:endParaRPr>
            </a:p>
          </p:txBody>
        </p:sp>
        <p:sp>
          <p:nvSpPr>
            <p:cNvPr id="15" name="Oval 14"/>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grpSp>
      <p:grpSp>
        <p:nvGrpSpPr>
          <p:cNvPr id="16" name="Group 15"/>
          <p:cNvGrpSpPr/>
          <p:nvPr/>
        </p:nvGrpSpPr>
        <p:grpSpPr>
          <a:xfrm>
            <a:off x="3543300" y="627663"/>
            <a:ext cx="2057400" cy="2708434"/>
            <a:chOff x="3543300" y="1591943"/>
            <a:chExt cx="2057400" cy="2708434"/>
          </a:xfrm>
        </p:grpSpPr>
        <p:sp>
          <p:nvSpPr>
            <p:cNvPr id="17" name="Oval 16"/>
            <p:cNvSpPr/>
            <p:nvPr/>
          </p:nvSpPr>
          <p:spPr>
            <a:xfrm>
              <a:off x="35433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8" name="TextBox 17"/>
            <p:cNvSpPr txBox="1"/>
            <p:nvPr/>
          </p:nvSpPr>
          <p:spPr>
            <a:xfrm>
              <a:off x="3933968" y="1591943"/>
              <a:ext cx="1219200" cy="2708434"/>
            </a:xfrm>
            <a:prstGeom prst="rect">
              <a:avLst/>
            </a:prstGeom>
            <a:noFill/>
          </p:spPr>
          <p:txBody>
            <a:bodyPr wrap="square" rtlCol="0">
              <a:spAutoFit/>
            </a:bodyPr>
            <a:lstStyle/>
            <a:p>
              <a:r>
                <a:rPr lang="en-US" sz="17000" b="1" dirty="0" smtClean="0">
                  <a:solidFill>
                    <a:srgbClr val="2A7A9E">
                      <a:alpha val="40000"/>
                    </a:srgbClr>
                  </a:solidFill>
                  <a:latin typeface="+mj-lt"/>
                  <a:cs typeface="Arial" pitchFamily="34" charset="0"/>
                </a:rPr>
                <a:t>2</a:t>
              </a:r>
              <a:endParaRPr lang="en-US" sz="17000" b="1" dirty="0">
                <a:solidFill>
                  <a:srgbClr val="2A7A9E">
                    <a:alpha val="40000"/>
                  </a:srgbClr>
                </a:solidFill>
                <a:latin typeface="+mj-lt"/>
                <a:cs typeface="Arial" pitchFamily="34" charset="0"/>
              </a:endParaRPr>
            </a:p>
          </p:txBody>
        </p:sp>
        <p:sp>
          <p:nvSpPr>
            <p:cNvPr id="19" name="TextBox 18"/>
            <p:cNvSpPr txBox="1"/>
            <p:nvPr/>
          </p:nvSpPr>
          <p:spPr>
            <a:xfrm>
              <a:off x="3601872" y="2701385"/>
              <a:ext cx="1931160" cy="665695"/>
            </a:xfrm>
            <a:prstGeom prst="rect">
              <a:avLst/>
            </a:prstGeom>
            <a:noFill/>
          </p:spPr>
          <p:txBody>
            <a:bodyPr wrap="square" rtlCol="0">
              <a:normAutofit/>
            </a:bodyPr>
            <a:lstStyle/>
            <a:p>
              <a:pPr algn="ctr">
                <a:lnSpc>
                  <a:spcPct val="80000"/>
                </a:lnSpc>
              </a:pPr>
              <a:r>
                <a:rPr lang="en-US" sz="2800" b="1" spc="60" dirty="0" smtClean="0">
                  <a:solidFill>
                    <a:schemeClr val="bg1"/>
                  </a:solidFill>
                  <a:effectLst>
                    <a:outerShdw blurRad="50800" dist="25400" dir="5400000" algn="t" rotWithShape="0">
                      <a:prstClr val="black">
                        <a:alpha val="15000"/>
                      </a:prstClr>
                    </a:outerShdw>
                  </a:effectLst>
                </a:rPr>
                <a:t>EQUIP</a:t>
              </a:r>
              <a:endParaRPr lang="en-US" sz="2800" b="1" dirty="0">
                <a:solidFill>
                  <a:schemeClr val="bg1"/>
                </a:solidFill>
                <a:effectLst>
                  <a:outerShdw blurRad="50800" dist="25400" dir="5400000" algn="t" rotWithShape="0">
                    <a:prstClr val="black">
                      <a:alpha val="15000"/>
                    </a:prstClr>
                  </a:outerShdw>
                </a:effectLst>
              </a:endParaRPr>
            </a:p>
          </p:txBody>
        </p:sp>
        <p:sp>
          <p:nvSpPr>
            <p:cNvPr id="20" name="Oval 19"/>
            <p:cNvSpPr/>
            <p:nvPr/>
          </p:nvSpPr>
          <p:spPr>
            <a:xfrm>
              <a:off x="3782124" y="198863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grpSp>
      <p:grpSp>
        <p:nvGrpSpPr>
          <p:cNvPr id="21" name="Group 20"/>
          <p:cNvGrpSpPr/>
          <p:nvPr/>
        </p:nvGrpSpPr>
        <p:grpSpPr>
          <a:xfrm>
            <a:off x="6324600" y="623231"/>
            <a:ext cx="2057400" cy="2708434"/>
            <a:chOff x="6324600" y="1587511"/>
            <a:chExt cx="2057400" cy="2708434"/>
          </a:xfrm>
        </p:grpSpPr>
        <p:sp>
          <p:nvSpPr>
            <p:cNvPr id="22" name="Oval 21"/>
            <p:cNvSpPr/>
            <p:nvPr/>
          </p:nvSpPr>
          <p:spPr>
            <a:xfrm>
              <a:off x="6324600" y="1953643"/>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23" name="TextBox 22"/>
            <p:cNvSpPr txBox="1"/>
            <p:nvPr/>
          </p:nvSpPr>
          <p:spPr>
            <a:xfrm>
              <a:off x="6721604" y="1587511"/>
              <a:ext cx="1219200" cy="2708434"/>
            </a:xfrm>
            <a:prstGeom prst="rect">
              <a:avLst/>
            </a:prstGeom>
            <a:noFill/>
          </p:spPr>
          <p:txBody>
            <a:bodyPr wrap="square" rtlCol="0">
              <a:spAutoFit/>
            </a:bodyPr>
            <a:lstStyle/>
            <a:p>
              <a:r>
                <a:rPr lang="en-US" sz="17000" b="1" dirty="0" smtClean="0">
                  <a:solidFill>
                    <a:srgbClr val="65B131">
                      <a:alpha val="64000"/>
                    </a:srgbClr>
                  </a:solidFill>
                  <a:latin typeface="+mj-lt"/>
                  <a:cs typeface="Arial" pitchFamily="34" charset="0"/>
                </a:rPr>
                <a:t>3</a:t>
              </a:r>
              <a:endParaRPr lang="en-US" sz="17000" b="1" dirty="0">
                <a:solidFill>
                  <a:srgbClr val="65B131">
                    <a:alpha val="64000"/>
                  </a:srgbClr>
                </a:solidFill>
                <a:latin typeface="+mj-lt"/>
                <a:cs typeface="Arial" pitchFamily="34" charset="0"/>
              </a:endParaRPr>
            </a:p>
          </p:txBody>
        </p:sp>
        <p:sp>
          <p:nvSpPr>
            <p:cNvPr id="24" name="TextBox 23"/>
            <p:cNvSpPr txBox="1"/>
            <p:nvPr/>
          </p:nvSpPr>
          <p:spPr>
            <a:xfrm>
              <a:off x="6411810" y="2674651"/>
              <a:ext cx="1931160" cy="665695"/>
            </a:xfrm>
            <a:prstGeom prst="rect">
              <a:avLst/>
            </a:prstGeom>
            <a:noFill/>
          </p:spPr>
          <p:txBody>
            <a:bodyPr wrap="square" rtlCol="0">
              <a:normAutofit/>
            </a:bodyPr>
            <a:lstStyle/>
            <a:p>
              <a:pPr algn="ctr">
                <a:lnSpc>
                  <a:spcPct val="80000"/>
                </a:lnSpc>
              </a:pPr>
              <a:r>
                <a:rPr lang="en-US" sz="2800" b="1" spc="60" dirty="0" smtClean="0">
                  <a:solidFill>
                    <a:schemeClr val="bg1"/>
                  </a:solidFill>
                  <a:effectLst>
                    <a:outerShdw blurRad="50800" dist="25400" dir="5400000" algn="t" rotWithShape="0">
                      <a:prstClr val="black">
                        <a:alpha val="15000"/>
                      </a:prstClr>
                    </a:outerShdw>
                  </a:effectLst>
                </a:rPr>
                <a:t>INSPIRE</a:t>
              </a:r>
              <a:endParaRPr lang="en-US" sz="2800" b="1" dirty="0">
                <a:solidFill>
                  <a:schemeClr val="bg1"/>
                </a:solidFill>
                <a:effectLst>
                  <a:outerShdw blurRad="50800" dist="25400" dir="5400000" algn="t" rotWithShape="0">
                    <a:prstClr val="black">
                      <a:alpha val="15000"/>
                    </a:prstClr>
                  </a:outerShdw>
                </a:effectLst>
              </a:endParaRPr>
            </a:p>
          </p:txBody>
        </p:sp>
        <p:sp>
          <p:nvSpPr>
            <p:cNvPr id="25" name="Oval 24"/>
            <p:cNvSpPr/>
            <p:nvPr/>
          </p:nvSpPr>
          <p:spPr>
            <a:xfrm>
              <a:off x="6569928" y="2005362"/>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grpSp>
      <p:sp>
        <p:nvSpPr>
          <p:cNvPr id="4" name="TextBox 3"/>
          <p:cNvSpPr txBox="1"/>
          <p:nvPr/>
        </p:nvSpPr>
        <p:spPr>
          <a:xfrm>
            <a:off x="454651" y="1989540"/>
            <a:ext cx="2618170" cy="646331"/>
          </a:xfrm>
          <a:prstGeom prst="rect">
            <a:avLst/>
          </a:prstGeom>
          <a:noFill/>
        </p:spPr>
        <p:txBody>
          <a:bodyPr wrap="square" rtlCol="0">
            <a:spAutoFit/>
          </a:bodyPr>
          <a:lstStyle/>
          <a:p>
            <a:pPr algn="ctr"/>
            <a:r>
              <a:rPr lang="en-US" dirty="0"/>
              <a:t>p</a:t>
            </a:r>
            <a:r>
              <a:rPr lang="en-US" dirty="0" smtClean="0"/>
              <a:t>urpose of                   </a:t>
            </a:r>
            <a:r>
              <a:rPr lang="en-US" dirty="0" err="1" smtClean="0"/>
              <a:t>pop</a:t>
            </a:r>
            <a:r>
              <a:rPr lang="en-US" b="1" dirty="0" err="1" smtClean="0"/>
              <a:t>we</a:t>
            </a:r>
            <a:endParaRPr lang="en-US" b="1" dirty="0"/>
          </a:p>
        </p:txBody>
      </p:sp>
      <p:sp>
        <p:nvSpPr>
          <p:cNvPr id="26" name="TextBox 25"/>
          <p:cNvSpPr txBox="1"/>
          <p:nvPr/>
        </p:nvSpPr>
        <p:spPr>
          <a:xfrm>
            <a:off x="3272254" y="1989540"/>
            <a:ext cx="2618170" cy="646331"/>
          </a:xfrm>
          <a:prstGeom prst="rect">
            <a:avLst/>
          </a:prstGeom>
          <a:noFill/>
        </p:spPr>
        <p:txBody>
          <a:bodyPr wrap="square" rtlCol="0">
            <a:spAutoFit/>
          </a:bodyPr>
          <a:lstStyle/>
          <a:p>
            <a:pPr algn="ctr"/>
            <a:r>
              <a:rPr lang="en-US" dirty="0" smtClean="0"/>
              <a:t>Ground Team                     for success</a:t>
            </a:r>
            <a:endParaRPr lang="en-US" dirty="0"/>
          </a:p>
        </p:txBody>
      </p:sp>
      <p:sp>
        <p:nvSpPr>
          <p:cNvPr id="27" name="TextBox 26"/>
          <p:cNvSpPr txBox="1"/>
          <p:nvPr/>
        </p:nvSpPr>
        <p:spPr>
          <a:xfrm>
            <a:off x="6364639" y="1989540"/>
            <a:ext cx="2013471" cy="923330"/>
          </a:xfrm>
          <a:prstGeom prst="rect">
            <a:avLst/>
          </a:prstGeom>
          <a:noFill/>
        </p:spPr>
        <p:txBody>
          <a:bodyPr wrap="square" rtlCol="0">
            <a:spAutoFit/>
          </a:bodyPr>
          <a:lstStyle/>
          <a:p>
            <a:pPr algn="ctr"/>
            <a:r>
              <a:rPr lang="en-US" dirty="0"/>
              <a:t>h</a:t>
            </a:r>
            <a:r>
              <a:rPr lang="en-US" dirty="0" smtClean="0"/>
              <a:t>ope through prayer and the “power of story”</a:t>
            </a:r>
            <a:endParaRPr lang="en-US" dirty="0"/>
          </a:p>
        </p:txBody>
      </p:sp>
      <p:grpSp>
        <p:nvGrpSpPr>
          <p:cNvPr id="9" name="Group 8"/>
          <p:cNvGrpSpPr/>
          <p:nvPr/>
        </p:nvGrpSpPr>
        <p:grpSpPr>
          <a:xfrm>
            <a:off x="1444393" y="3694073"/>
            <a:ext cx="6153614" cy="3012542"/>
            <a:chOff x="1444393" y="3694073"/>
            <a:chExt cx="6153614" cy="3012542"/>
          </a:xfrm>
        </p:grpSpPr>
        <p:sp>
          <p:nvSpPr>
            <p:cNvPr id="6" name="Rounded Rectangle 5"/>
            <p:cNvSpPr/>
            <p:nvPr/>
          </p:nvSpPr>
          <p:spPr>
            <a:xfrm>
              <a:off x="1501543" y="3694073"/>
              <a:ext cx="5947471" cy="1569660"/>
            </a:xfrm>
            <a:prstGeom prst="roundRect">
              <a:avLst/>
            </a:prstGeom>
            <a:solidFill>
              <a:schemeClr val="bg1">
                <a:lumMod val="8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nvGrpSpPr>
            <p:cNvPr id="10" name="Group 9"/>
            <p:cNvGrpSpPr/>
            <p:nvPr/>
          </p:nvGrpSpPr>
          <p:grpSpPr>
            <a:xfrm>
              <a:off x="1444393" y="3694073"/>
              <a:ext cx="6153614" cy="3012542"/>
              <a:chOff x="1444393" y="3694073"/>
              <a:chExt cx="6153614" cy="3012542"/>
            </a:xfrm>
          </p:grpSpPr>
          <p:pic>
            <p:nvPicPr>
              <p:cNvPr id="28" name="Picture 27" descr="PopulationWe_WordOnly_green.eps"/>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033725" y="5545081"/>
                <a:ext cx="4974950" cy="1161534"/>
              </a:xfrm>
              <a:prstGeom prst="rect">
                <a:avLst/>
              </a:prstGeom>
            </p:spPr>
          </p:pic>
          <p:sp>
            <p:nvSpPr>
              <p:cNvPr id="3" name="Rectangle 2"/>
              <p:cNvSpPr/>
              <p:nvPr/>
            </p:nvSpPr>
            <p:spPr>
              <a:xfrm>
                <a:off x="1444393" y="3694073"/>
                <a:ext cx="6153614" cy="1569660"/>
              </a:xfrm>
              <a:prstGeom prst="rect">
                <a:avLst/>
              </a:prstGeom>
            </p:spPr>
            <p:txBody>
              <a:bodyPr wrap="square">
                <a:spAutoFit/>
              </a:bodyPr>
              <a:lstStyle/>
              <a:p>
                <a:pPr algn="ctr"/>
                <a:r>
                  <a:rPr lang="en-US" sz="2400" dirty="0">
                    <a:solidFill>
                      <a:schemeClr val="tx1">
                        <a:lumMod val="75000"/>
                        <a:lumOff val="25000"/>
                      </a:schemeClr>
                    </a:solidFill>
                  </a:rPr>
                  <a:t>We want this to be a meaningful </a:t>
                </a:r>
                <a:endParaRPr lang="en-US" sz="2400" dirty="0" smtClean="0">
                  <a:solidFill>
                    <a:schemeClr val="tx1">
                      <a:lumMod val="75000"/>
                      <a:lumOff val="25000"/>
                    </a:schemeClr>
                  </a:solidFill>
                </a:endParaRPr>
              </a:p>
              <a:p>
                <a:pPr algn="ctr"/>
                <a:r>
                  <a:rPr lang="en-US" sz="2400" dirty="0" smtClean="0">
                    <a:solidFill>
                      <a:schemeClr val="tx1">
                        <a:lumMod val="75000"/>
                        <a:lumOff val="25000"/>
                      </a:schemeClr>
                    </a:solidFill>
                  </a:rPr>
                  <a:t>experience </a:t>
                </a:r>
                <a:r>
                  <a:rPr lang="en-US" sz="2400" dirty="0">
                    <a:solidFill>
                      <a:schemeClr val="tx1">
                        <a:lumMod val="75000"/>
                        <a:lumOff val="25000"/>
                      </a:schemeClr>
                    </a:solidFill>
                  </a:rPr>
                  <a:t>every step of the way –</a:t>
                </a:r>
                <a:br>
                  <a:rPr lang="en-US" sz="2400" dirty="0">
                    <a:solidFill>
                      <a:schemeClr val="tx1">
                        <a:lumMod val="75000"/>
                        <a:lumOff val="25000"/>
                      </a:schemeClr>
                    </a:solidFill>
                  </a:rPr>
                </a:br>
                <a:endParaRPr lang="en-US" sz="1200" dirty="0" smtClean="0">
                  <a:solidFill>
                    <a:schemeClr val="tx1">
                      <a:lumMod val="75000"/>
                      <a:lumOff val="25000"/>
                    </a:schemeClr>
                  </a:solidFill>
                </a:endParaRPr>
              </a:p>
              <a:p>
                <a:pPr algn="ctr"/>
                <a:r>
                  <a:rPr lang="en-US" dirty="0" smtClean="0">
                    <a:solidFill>
                      <a:schemeClr val="tx1">
                        <a:lumMod val="75000"/>
                        <a:lumOff val="25000"/>
                      </a:schemeClr>
                    </a:solidFill>
                  </a:rPr>
                  <a:t>and </a:t>
                </a:r>
                <a:r>
                  <a:rPr lang="en-US" dirty="0">
                    <a:solidFill>
                      <a:schemeClr val="tx1">
                        <a:lumMod val="75000"/>
                        <a:lumOff val="25000"/>
                      </a:schemeClr>
                    </a:solidFill>
                  </a:rPr>
                  <a:t>our hope is that the impact of this session will go far beyond our upcoming concert/event.</a:t>
                </a:r>
              </a:p>
            </p:txBody>
          </p:sp>
          <p:sp>
            <p:nvSpPr>
              <p:cNvPr id="5" name="Rectangle 4"/>
              <p:cNvSpPr/>
              <p:nvPr/>
            </p:nvSpPr>
            <p:spPr>
              <a:xfrm>
                <a:off x="1501543" y="5795534"/>
                <a:ext cx="6039314" cy="323165"/>
              </a:xfrm>
              <a:prstGeom prst="rect">
                <a:avLst/>
              </a:prstGeom>
              <a:solidFill>
                <a:schemeClr val="bg1"/>
              </a:solidFill>
            </p:spPr>
            <p:txBody>
              <a:bodyPr wrap="square">
                <a:spAutoFit/>
              </a:bodyPr>
              <a:lstStyle/>
              <a:p>
                <a:pPr algn="ctr"/>
                <a:r>
                  <a:rPr lang="en-US" sz="1500" b="1" dirty="0">
                    <a:solidFill>
                      <a:schemeClr val="bg1">
                        <a:lumMod val="50000"/>
                      </a:schemeClr>
                    </a:solidFill>
                  </a:rPr>
                  <a:t>Thank you, in advance, for your interest in serving on the Ground Team!</a:t>
                </a:r>
              </a:p>
            </p:txBody>
          </p:sp>
        </p:grpSp>
      </p:grpSp>
    </p:spTree>
    <p:extLst>
      <p:ext uri="{BB962C8B-B14F-4D97-AF65-F5344CB8AC3E}">
        <p14:creationId xmlns:p14="http://schemas.microsoft.com/office/powerpoint/2010/main" val="302606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heckerboard(across)">
                                      <p:cBhvr>
                                        <p:cTn id="16" dur="1000"/>
                                        <p:tgtEl>
                                          <p:spTgt spid="1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2000"/>
                            </p:stCondLst>
                            <p:childTnLst>
                              <p:par>
                                <p:cTn id="20" presetID="5" presetClass="entr" presetSubtype="1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heckerboard(across)">
                                      <p:cBhvr>
                                        <p:cTn id="22" dur="1000"/>
                                        <p:tgtEl>
                                          <p:spTgt spid="21"/>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0999" y="1"/>
            <a:ext cx="7068015"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t>Event Expectations</a:t>
            </a:r>
            <a:endParaRPr lang="en-US" dirty="0"/>
          </a:p>
        </p:txBody>
      </p:sp>
      <p:pic>
        <p:nvPicPr>
          <p:cNvPr id="13" name="Picture 12" descr="PopulationWe_WordOnly_green.eps"/>
          <p:cNvPicPr>
            <a:picLocks noChangeAspect="1"/>
          </p:cNvPicPr>
          <p:nvPr/>
        </p:nvPicPr>
        <p:blipFill>
          <a:blip r:embed="rId3" cstate="print">
            <a:duotone>
              <a:prstClr val="black"/>
              <a:srgbClr val="040506">
                <a:tint val="45000"/>
                <a:satMod val="400000"/>
              </a:srgbClr>
            </a:duotone>
            <a:extLst>
              <a:ext uri="{28A0092B-C50C-407E-A947-70E740481C1C}">
                <a14:useLocalDpi xmlns:a14="http://schemas.microsoft.com/office/drawing/2010/main"/>
              </a:ext>
            </a:extLst>
          </a:blip>
          <a:stretch>
            <a:fillRect/>
          </a:stretch>
        </p:blipFill>
        <p:spPr>
          <a:xfrm>
            <a:off x="866257" y="5700672"/>
            <a:ext cx="2746706" cy="641291"/>
          </a:xfrm>
          <a:prstGeom prst="rect">
            <a:avLst/>
          </a:prstGeom>
        </p:spPr>
      </p:pic>
      <p:sp>
        <p:nvSpPr>
          <p:cNvPr id="5" name="TextBox 4"/>
          <p:cNvSpPr txBox="1"/>
          <p:nvPr/>
        </p:nvSpPr>
        <p:spPr>
          <a:xfrm>
            <a:off x="3836199" y="5543864"/>
            <a:ext cx="4877893" cy="707886"/>
          </a:xfrm>
          <a:prstGeom prst="rect">
            <a:avLst/>
          </a:prstGeom>
          <a:noFill/>
        </p:spPr>
        <p:txBody>
          <a:bodyPr wrap="square" rtlCol="0">
            <a:spAutoFit/>
          </a:bodyPr>
          <a:lstStyle/>
          <a:p>
            <a:pPr algn="dist"/>
            <a:r>
              <a:rPr lang="en-US" sz="4000" dirty="0" smtClean="0">
                <a:solidFill>
                  <a:schemeClr val="bg1">
                    <a:lumMod val="50000"/>
                  </a:schemeClr>
                </a:solidFill>
              </a:rPr>
              <a:t>ground team</a:t>
            </a:r>
            <a:endParaRPr lang="en-US" sz="4000" dirty="0">
              <a:solidFill>
                <a:schemeClr val="bg1">
                  <a:lumMod val="50000"/>
                </a:schemeClr>
              </a:solidFill>
            </a:endParaRPr>
          </a:p>
        </p:txBody>
      </p:sp>
      <p:grpSp>
        <p:nvGrpSpPr>
          <p:cNvPr id="3" name="Group 2"/>
          <p:cNvGrpSpPr/>
          <p:nvPr/>
        </p:nvGrpSpPr>
        <p:grpSpPr>
          <a:xfrm>
            <a:off x="866257" y="1419219"/>
            <a:ext cx="7266969" cy="3641415"/>
            <a:chOff x="866257" y="1419219"/>
            <a:chExt cx="7266969" cy="3641415"/>
          </a:xfrm>
        </p:grpSpPr>
        <p:sp>
          <p:nvSpPr>
            <p:cNvPr id="15" name="Rectangle 14"/>
            <p:cNvSpPr/>
            <p:nvPr/>
          </p:nvSpPr>
          <p:spPr>
            <a:xfrm>
              <a:off x="1101863" y="1845038"/>
              <a:ext cx="7031363" cy="3215596"/>
            </a:xfrm>
            <a:prstGeom prst="rect">
              <a:avLst/>
            </a:prstGeom>
            <a:solidFill>
              <a:srgbClr val="FFFFFF"/>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p:cNvSpPr/>
            <p:nvPr/>
          </p:nvSpPr>
          <p:spPr>
            <a:xfrm>
              <a:off x="866257" y="1419219"/>
              <a:ext cx="195375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3600" b="1" cap="none" spc="0" dirty="0" smtClean="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rPr>
                <a:t>Q&amp;A</a:t>
              </a:r>
              <a:endParaRPr lang="en-US" sz="3600" b="1" cap="none" spc="0" dirty="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endParaRPr>
            </a:p>
          </p:txBody>
        </p:sp>
        <p:sp>
          <p:nvSpPr>
            <p:cNvPr id="9" name="TextBox 8"/>
            <p:cNvSpPr txBox="1"/>
            <p:nvPr/>
          </p:nvSpPr>
          <p:spPr>
            <a:xfrm>
              <a:off x="1445492" y="2162727"/>
              <a:ext cx="6003521" cy="830997"/>
            </a:xfrm>
            <a:prstGeom prst="rect">
              <a:avLst/>
            </a:prstGeom>
            <a:noFill/>
          </p:spPr>
          <p:txBody>
            <a:bodyPr wrap="square" rtlCol="0">
              <a:spAutoFit/>
            </a:bodyPr>
            <a:lstStyle/>
            <a:p>
              <a:r>
                <a:rPr lang="en-US" sz="2400" b="1" dirty="0" smtClean="0"/>
                <a:t>Q. Will we get to meet Matthew and the band?</a:t>
              </a:r>
              <a:endParaRPr lang="en-US" sz="2400" b="1" dirty="0"/>
            </a:p>
          </p:txBody>
        </p:sp>
        <p:sp>
          <p:nvSpPr>
            <p:cNvPr id="11" name="TextBox 10"/>
            <p:cNvSpPr txBox="1"/>
            <p:nvPr/>
          </p:nvSpPr>
          <p:spPr>
            <a:xfrm>
              <a:off x="1864339" y="2945785"/>
              <a:ext cx="6268887" cy="1938992"/>
            </a:xfrm>
            <a:prstGeom prst="rect">
              <a:avLst/>
            </a:prstGeom>
            <a:noFill/>
          </p:spPr>
          <p:txBody>
            <a:bodyPr wrap="square" rtlCol="0">
              <a:spAutoFit/>
            </a:bodyPr>
            <a:lstStyle/>
            <a:p>
              <a:r>
                <a:rPr lang="en-US" sz="2400" dirty="0">
                  <a:solidFill>
                    <a:schemeClr val="accent1"/>
                  </a:solidFill>
                </a:rPr>
                <a:t>A</a:t>
              </a:r>
              <a:r>
                <a:rPr lang="en-US" sz="2400" dirty="0" smtClean="0">
                  <a:solidFill>
                    <a:schemeClr val="accent1"/>
                  </a:solidFill>
                </a:rPr>
                <a:t>. MW is very appreciative of you serving this ministry and will do everything he can to spend time with the team in prayer ahead of the show.  However, there are times when circumstances may prevent him being able to join you.  </a:t>
              </a:r>
              <a:endParaRPr lang="en-US" sz="2400" dirty="0">
                <a:solidFill>
                  <a:schemeClr val="accent1"/>
                </a:solidFill>
              </a:endParaRPr>
            </a:p>
          </p:txBody>
        </p:sp>
      </p:grpSp>
    </p:spTree>
    <p:extLst>
      <p:ext uri="{BB962C8B-B14F-4D97-AF65-F5344CB8AC3E}">
        <p14:creationId xmlns:p14="http://schemas.microsoft.com/office/powerpoint/2010/main" val="3677477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0999" y="1"/>
            <a:ext cx="7068015"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t>Event Expectations</a:t>
            </a:r>
            <a:endParaRPr lang="en-US" dirty="0"/>
          </a:p>
        </p:txBody>
      </p:sp>
      <p:pic>
        <p:nvPicPr>
          <p:cNvPr id="13" name="Picture 12" descr="PopulationWe_WordOnly_green.eps"/>
          <p:cNvPicPr>
            <a:picLocks noChangeAspect="1"/>
          </p:cNvPicPr>
          <p:nvPr/>
        </p:nvPicPr>
        <p:blipFill>
          <a:blip r:embed="rId3" cstate="print">
            <a:duotone>
              <a:prstClr val="black"/>
              <a:srgbClr val="040506">
                <a:tint val="45000"/>
                <a:satMod val="400000"/>
              </a:srgbClr>
            </a:duotone>
            <a:extLst>
              <a:ext uri="{28A0092B-C50C-407E-A947-70E740481C1C}">
                <a14:useLocalDpi xmlns:a14="http://schemas.microsoft.com/office/drawing/2010/main"/>
              </a:ext>
            </a:extLst>
          </a:blip>
          <a:stretch>
            <a:fillRect/>
          </a:stretch>
        </p:blipFill>
        <p:spPr>
          <a:xfrm>
            <a:off x="866257" y="5700672"/>
            <a:ext cx="2746706" cy="641291"/>
          </a:xfrm>
          <a:prstGeom prst="rect">
            <a:avLst/>
          </a:prstGeom>
        </p:spPr>
      </p:pic>
      <p:sp>
        <p:nvSpPr>
          <p:cNvPr id="5" name="TextBox 4"/>
          <p:cNvSpPr txBox="1"/>
          <p:nvPr/>
        </p:nvSpPr>
        <p:spPr>
          <a:xfrm>
            <a:off x="3836199" y="5543864"/>
            <a:ext cx="4877893" cy="707886"/>
          </a:xfrm>
          <a:prstGeom prst="rect">
            <a:avLst/>
          </a:prstGeom>
          <a:noFill/>
        </p:spPr>
        <p:txBody>
          <a:bodyPr wrap="square" rtlCol="0">
            <a:spAutoFit/>
          </a:bodyPr>
          <a:lstStyle/>
          <a:p>
            <a:pPr algn="dist"/>
            <a:r>
              <a:rPr lang="en-US" sz="4000" dirty="0" smtClean="0">
                <a:solidFill>
                  <a:schemeClr val="bg1">
                    <a:lumMod val="50000"/>
                  </a:schemeClr>
                </a:solidFill>
              </a:rPr>
              <a:t>ground team</a:t>
            </a:r>
            <a:endParaRPr lang="en-US" sz="4000" dirty="0">
              <a:solidFill>
                <a:schemeClr val="bg1">
                  <a:lumMod val="50000"/>
                </a:schemeClr>
              </a:solidFill>
            </a:endParaRPr>
          </a:p>
        </p:txBody>
      </p:sp>
      <p:grpSp>
        <p:nvGrpSpPr>
          <p:cNvPr id="7" name="Group 6"/>
          <p:cNvGrpSpPr/>
          <p:nvPr/>
        </p:nvGrpSpPr>
        <p:grpSpPr>
          <a:xfrm>
            <a:off x="866257" y="1419219"/>
            <a:ext cx="7266969" cy="3641415"/>
            <a:chOff x="866257" y="1419219"/>
            <a:chExt cx="7266969" cy="3641415"/>
          </a:xfrm>
        </p:grpSpPr>
        <p:grpSp>
          <p:nvGrpSpPr>
            <p:cNvPr id="3" name="Group 2"/>
            <p:cNvGrpSpPr/>
            <p:nvPr/>
          </p:nvGrpSpPr>
          <p:grpSpPr>
            <a:xfrm>
              <a:off x="866257" y="1419219"/>
              <a:ext cx="7266969" cy="3641415"/>
              <a:chOff x="866257" y="1419219"/>
              <a:chExt cx="7266969" cy="3641415"/>
            </a:xfrm>
          </p:grpSpPr>
          <p:sp>
            <p:nvSpPr>
              <p:cNvPr id="15" name="Rectangle 14"/>
              <p:cNvSpPr/>
              <p:nvPr/>
            </p:nvSpPr>
            <p:spPr>
              <a:xfrm>
                <a:off x="1101863" y="1845038"/>
                <a:ext cx="7031363" cy="3215596"/>
              </a:xfrm>
              <a:prstGeom prst="rect">
                <a:avLst/>
              </a:prstGeom>
              <a:solidFill>
                <a:srgbClr val="FFFFFF"/>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p:cNvSpPr/>
              <p:nvPr/>
            </p:nvSpPr>
            <p:spPr>
              <a:xfrm>
                <a:off x="866257" y="1419219"/>
                <a:ext cx="195375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3600" b="1" cap="none" spc="0" dirty="0" smtClean="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rPr>
                  <a:t>Q&amp;A</a:t>
                </a:r>
                <a:endParaRPr lang="en-US" sz="3600" b="1" cap="none" spc="0" dirty="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endParaRPr>
              </a:p>
            </p:txBody>
          </p:sp>
          <p:sp>
            <p:nvSpPr>
              <p:cNvPr id="6" name="TextBox 5"/>
              <p:cNvSpPr txBox="1"/>
              <p:nvPr/>
            </p:nvSpPr>
            <p:spPr>
              <a:xfrm>
                <a:off x="1278527" y="2476386"/>
                <a:ext cx="6666900" cy="461665"/>
              </a:xfrm>
              <a:prstGeom prst="rect">
                <a:avLst/>
              </a:prstGeom>
              <a:noFill/>
            </p:spPr>
            <p:txBody>
              <a:bodyPr wrap="square" rtlCol="0">
                <a:spAutoFit/>
              </a:bodyPr>
              <a:lstStyle/>
              <a:p>
                <a:r>
                  <a:rPr lang="en-US" sz="2400" b="1" dirty="0" smtClean="0"/>
                  <a:t>Q. Are all of the volunteers with                       ?</a:t>
                </a:r>
                <a:endParaRPr lang="en-US" sz="2400" b="1" dirty="0"/>
              </a:p>
            </p:txBody>
          </p:sp>
          <p:sp>
            <p:nvSpPr>
              <p:cNvPr id="10" name="TextBox 9"/>
              <p:cNvSpPr txBox="1"/>
              <p:nvPr/>
            </p:nvSpPr>
            <p:spPr>
              <a:xfrm>
                <a:off x="1888464" y="3010894"/>
                <a:ext cx="6041562" cy="1938992"/>
              </a:xfrm>
              <a:prstGeom prst="rect">
                <a:avLst/>
              </a:prstGeom>
              <a:noFill/>
            </p:spPr>
            <p:txBody>
              <a:bodyPr wrap="square" rtlCol="0">
                <a:spAutoFit/>
              </a:bodyPr>
              <a:lstStyle/>
              <a:p>
                <a:r>
                  <a:rPr lang="en-US" sz="2400" dirty="0" smtClean="0">
                    <a:solidFill>
                      <a:schemeClr val="accent1"/>
                    </a:solidFill>
                  </a:rPr>
                  <a:t>A. No. It takes many hands to make a concert work and there will be volunteers for the merchandise table, ushers, employees of other non-profit ministries, etc. Look for the green aprons to find our group.</a:t>
                </a:r>
                <a:endParaRPr lang="en-US" sz="2400" dirty="0">
                  <a:solidFill>
                    <a:schemeClr val="accent1"/>
                  </a:solidFill>
                </a:endParaRPr>
              </a:p>
            </p:txBody>
          </p:sp>
        </p:grpSp>
        <p:pic>
          <p:nvPicPr>
            <p:cNvPr id="11" name="Picture 10" descr="PopulationWe_WordOnly_green.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29130" y="2616483"/>
              <a:ext cx="1435957" cy="335262"/>
            </a:xfrm>
            <a:prstGeom prst="rect">
              <a:avLst/>
            </a:prstGeom>
          </p:spPr>
        </p:pic>
      </p:grpSp>
    </p:spTree>
    <p:extLst>
      <p:ext uri="{BB962C8B-B14F-4D97-AF65-F5344CB8AC3E}">
        <p14:creationId xmlns:p14="http://schemas.microsoft.com/office/powerpoint/2010/main" val="633704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2017 Prayer Requests</a:t>
            </a:r>
            <a:endParaRPr lang="en-US" sz="3600" dirty="0"/>
          </a:p>
        </p:txBody>
      </p:sp>
      <p:sp>
        <p:nvSpPr>
          <p:cNvPr id="6" name="Text Placeholder 3"/>
          <p:cNvSpPr txBox="1">
            <a:spLocks/>
          </p:cNvSpPr>
          <p:nvPr/>
        </p:nvSpPr>
        <p:spPr>
          <a:xfrm>
            <a:off x="6135687" y="1374443"/>
            <a:ext cx="3008313" cy="45404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lumMod val="85000"/>
                    <a:lumOff val="15000"/>
                  </a:schemeClr>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lumMod val="85000"/>
                    <a:lumOff val="15000"/>
                  </a:schemeClr>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lumMod val="85000"/>
                    <a:lumOff val="15000"/>
                  </a:schemeClr>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lumMod val="85000"/>
                    <a:lumOff val="15000"/>
                  </a:schemeClr>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spcAft>
                <a:spcPts val="1800"/>
              </a:spcAft>
            </a:pPr>
            <a:r>
              <a:rPr lang="en-US" sz="2000" b="1" dirty="0" smtClean="0"/>
              <a:t>TAKE A COPY                </a:t>
            </a:r>
            <a:r>
              <a:rPr lang="en-US" sz="2000" dirty="0" smtClean="0"/>
              <a:t>of these prayer requests as you leave the session. </a:t>
            </a:r>
          </a:p>
          <a:p>
            <a:pPr>
              <a:spcAft>
                <a:spcPts val="1800"/>
              </a:spcAft>
            </a:pPr>
            <a:r>
              <a:rPr lang="en-US" sz="2000" b="1" dirty="0" smtClean="0"/>
              <a:t>PRAY THESE PRAYERS </a:t>
            </a:r>
            <a:r>
              <a:rPr lang="en-US" sz="2000" dirty="0" smtClean="0"/>
              <a:t>everyday leading up to the concert.</a:t>
            </a:r>
          </a:p>
          <a:p>
            <a:pPr>
              <a:spcAft>
                <a:spcPts val="1800"/>
              </a:spcAft>
            </a:pPr>
            <a:r>
              <a:rPr lang="en-US" sz="2000" b="1" dirty="0" smtClean="0"/>
              <a:t>BELIEVE  </a:t>
            </a:r>
            <a:r>
              <a:rPr lang="en-US" sz="2000" dirty="0" smtClean="0"/>
              <a:t>                       that God will touch the hearts and minds of those attending!</a:t>
            </a:r>
          </a:p>
        </p:txBody>
      </p:sp>
      <p:sp>
        <p:nvSpPr>
          <p:cNvPr id="7" name="TextBox 6"/>
          <p:cNvSpPr txBox="1"/>
          <p:nvPr/>
        </p:nvSpPr>
        <p:spPr>
          <a:xfrm>
            <a:off x="4460318" y="5913063"/>
            <a:ext cx="4378884" cy="646331"/>
          </a:xfrm>
          <a:prstGeom prst="rect">
            <a:avLst/>
          </a:prstGeom>
          <a:noFill/>
        </p:spPr>
        <p:txBody>
          <a:bodyPr wrap="square" rtlCol="0">
            <a:spAutoFit/>
          </a:bodyPr>
          <a:lstStyle/>
          <a:p>
            <a:pPr algn="dist"/>
            <a:r>
              <a:rPr lang="en-US" sz="3600" b="1" dirty="0" smtClean="0"/>
              <a:t>THANK YOU! </a:t>
            </a:r>
            <a:endParaRPr lang="en-US" sz="36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2856">
            <a:off x="570662" y="1354098"/>
            <a:ext cx="5359805" cy="4043066"/>
          </a:xfrm>
          <a:prstGeom prst="rect">
            <a:avLst/>
          </a:prstGeom>
        </p:spPr>
      </p:pic>
    </p:spTree>
    <p:extLst>
      <p:ext uri="{BB962C8B-B14F-4D97-AF65-F5344CB8AC3E}">
        <p14:creationId xmlns:p14="http://schemas.microsoft.com/office/powerpoint/2010/main" val="373906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stretch>
            <a:fillRect/>
          </a:stretch>
        </p:blipFill>
        <p:spPr>
          <a:xfrm>
            <a:off x="0" y="762000"/>
            <a:ext cx="2445488" cy="2286000"/>
          </a:xfrm>
          <a:prstGeom prst="rect">
            <a:avLst/>
          </a:prstGeom>
        </p:spPr>
      </p:pic>
      <p:sp>
        <p:nvSpPr>
          <p:cNvPr id="7" name="Rectangle 6"/>
          <p:cNvSpPr/>
          <p:nvPr/>
        </p:nvSpPr>
        <p:spPr>
          <a:xfrm>
            <a:off x="2712562" y="-1231258"/>
            <a:ext cx="2146723" cy="164458"/>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8" name="Rectangle 7"/>
          <p:cNvSpPr/>
          <p:nvPr/>
        </p:nvSpPr>
        <p:spPr>
          <a:xfrm>
            <a:off x="2576286" y="864829"/>
            <a:ext cx="6588789" cy="1644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9" name="Rounded Rectangle 8"/>
          <p:cNvSpPr/>
          <p:nvPr/>
        </p:nvSpPr>
        <p:spPr>
          <a:xfrm>
            <a:off x="2445488" y="612000"/>
            <a:ext cx="1926941" cy="58057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I.  Watch Video</a:t>
            </a:r>
            <a:endParaRPr lang="en-US" dirty="0"/>
          </a:p>
        </p:txBody>
      </p:sp>
      <p:sp>
        <p:nvSpPr>
          <p:cNvPr id="10" name="Rounded Rectangle 9"/>
          <p:cNvSpPr/>
          <p:nvPr/>
        </p:nvSpPr>
        <p:spPr>
          <a:xfrm>
            <a:off x="4713345" y="612000"/>
            <a:ext cx="1926941" cy="58057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II. Debrief</a:t>
            </a:r>
            <a:endParaRPr lang="en-US" dirty="0"/>
          </a:p>
        </p:txBody>
      </p:sp>
      <p:sp>
        <p:nvSpPr>
          <p:cNvPr id="12" name="Rounded Rectangle 11"/>
          <p:cNvSpPr/>
          <p:nvPr/>
        </p:nvSpPr>
        <p:spPr>
          <a:xfrm>
            <a:off x="6930571" y="612000"/>
            <a:ext cx="1926941" cy="58057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III. Closing Prayer</a:t>
            </a:r>
            <a:endParaRPr lang="en-US" dirty="0"/>
          </a:p>
        </p:txBody>
      </p:sp>
      <p:sp>
        <p:nvSpPr>
          <p:cNvPr id="13" name="TextBox 12"/>
          <p:cNvSpPr txBox="1"/>
          <p:nvPr/>
        </p:nvSpPr>
        <p:spPr>
          <a:xfrm>
            <a:off x="2135311" y="4677901"/>
            <a:ext cx="6840732" cy="923330"/>
          </a:xfrm>
          <a:prstGeom prst="rect">
            <a:avLst/>
          </a:prstGeom>
          <a:noFill/>
        </p:spPr>
        <p:txBody>
          <a:bodyPr wrap="square" rtlCol="0">
            <a:spAutoFit/>
          </a:bodyPr>
          <a:lstStyle/>
          <a:p>
            <a:pPr marL="285750" indent="-285750">
              <a:buFont typeface="Arial"/>
              <a:buChar char="•"/>
            </a:pPr>
            <a:r>
              <a:rPr lang="en-US" dirty="0" smtClean="0"/>
              <a:t>Share ONE reflection about this session</a:t>
            </a:r>
          </a:p>
          <a:p>
            <a:pPr marL="285750" indent="-285750">
              <a:buFont typeface="Arial"/>
              <a:buChar char="•"/>
            </a:pPr>
            <a:r>
              <a:rPr lang="en-US" dirty="0" smtClean="0"/>
              <a:t>Continue to lift up the </a:t>
            </a:r>
            <a:r>
              <a:rPr lang="en-US" dirty="0" err="1" smtClean="0"/>
              <a:t>pop</a:t>
            </a:r>
            <a:r>
              <a:rPr lang="en-US" b="1" dirty="0" err="1" smtClean="0"/>
              <a:t>we</a:t>
            </a:r>
            <a:r>
              <a:rPr lang="en-US" dirty="0" smtClean="0"/>
              <a:t> prayer requests</a:t>
            </a:r>
          </a:p>
          <a:p>
            <a:pPr marL="285750" indent="-285750">
              <a:buFont typeface="Arial"/>
              <a:buChar char="•"/>
            </a:pPr>
            <a:r>
              <a:rPr lang="en-US" dirty="0" smtClean="0"/>
              <a:t>Practice the prayer process; share this gift with your loved ones</a:t>
            </a:r>
          </a:p>
        </p:txBody>
      </p:sp>
      <p:sp>
        <p:nvSpPr>
          <p:cNvPr id="2" name="TextBox 1"/>
          <p:cNvSpPr txBox="1"/>
          <p:nvPr/>
        </p:nvSpPr>
        <p:spPr>
          <a:xfrm>
            <a:off x="389467" y="6045201"/>
            <a:ext cx="8331200" cy="646331"/>
          </a:xfrm>
          <a:prstGeom prst="rect">
            <a:avLst/>
          </a:prstGeom>
          <a:noFill/>
        </p:spPr>
        <p:txBody>
          <a:bodyPr wrap="square" rtlCol="0">
            <a:spAutoFit/>
          </a:bodyPr>
          <a:lstStyle/>
          <a:p>
            <a:r>
              <a:rPr lang="en-US" i="1" dirty="0" smtClean="0"/>
              <a:t>Then I heard the voice of the Lord saying, “Whom shall I send? Who will go for us?” </a:t>
            </a:r>
          </a:p>
          <a:p>
            <a:r>
              <a:rPr lang="en-US" i="1" dirty="0" smtClean="0"/>
              <a:t>And I said “Here I am. Send me.”                                                                                 </a:t>
            </a:r>
            <a:r>
              <a:rPr lang="en-US" dirty="0" smtClean="0"/>
              <a:t> </a:t>
            </a:r>
            <a:r>
              <a:rPr lang="en-US" sz="1600" dirty="0" smtClean="0"/>
              <a:t>Isaiah 6:8</a:t>
            </a:r>
            <a:endParaRPr lang="en-US" sz="1600" dirty="0"/>
          </a:p>
        </p:txBody>
      </p:sp>
      <p:pic>
        <p:nvPicPr>
          <p:cNvPr id="6" name="PopWe Thank you video-S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13345" y="1375568"/>
            <a:ext cx="3757556" cy="2113625"/>
          </a:xfrm>
          <a:prstGeom prst="rect">
            <a:avLst/>
          </a:prstGeom>
        </p:spPr>
      </p:pic>
      <p:sp>
        <p:nvSpPr>
          <p:cNvPr id="4" name="TextBox 3"/>
          <p:cNvSpPr txBox="1"/>
          <p:nvPr/>
        </p:nvSpPr>
        <p:spPr>
          <a:xfrm>
            <a:off x="1890678" y="3708171"/>
            <a:ext cx="7229475" cy="461665"/>
          </a:xfrm>
          <a:prstGeom prst="rect">
            <a:avLst/>
          </a:prstGeom>
          <a:solidFill>
            <a:srgbClr val="DCE6F2"/>
          </a:solidFill>
        </p:spPr>
        <p:txBody>
          <a:bodyPr wrap="square" rtlCol="0" anchor="b" anchorCtr="0">
            <a:normAutofit/>
          </a:bodyPr>
          <a:lstStyle/>
          <a:p>
            <a:pPr algn="r"/>
            <a:r>
              <a:rPr lang="en-US" sz="2400" dirty="0" smtClean="0">
                <a:solidFill>
                  <a:srgbClr val="000000"/>
                </a:solidFill>
              </a:rPr>
              <a:t>THANK YOU FROM MATTHEW WEST</a:t>
            </a:r>
            <a:endParaRPr lang="en-US" sz="2400" dirty="0">
              <a:solidFill>
                <a:srgbClr val="000000"/>
              </a:solidFill>
            </a:endParaRPr>
          </a:p>
        </p:txBody>
      </p:sp>
      <p:sp>
        <p:nvSpPr>
          <p:cNvPr id="5" name="TextBox 4"/>
          <p:cNvSpPr txBox="1"/>
          <p:nvPr/>
        </p:nvSpPr>
        <p:spPr>
          <a:xfrm>
            <a:off x="5422900" y="2438400"/>
            <a:ext cx="2768600" cy="369332"/>
          </a:xfrm>
          <a:prstGeom prst="rect">
            <a:avLst/>
          </a:prstGeom>
          <a:noFill/>
        </p:spPr>
        <p:txBody>
          <a:bodyPr wrap="square" rtlCol="0">
            <a:spAutoFit/>
          </a:bodyPr>
          <a:lstStyle/>
          <a:p>
            <a:pPr algn="ctr"/>
            <a:r>
              <a:rPr lang="en-US" i="1" dirty="0" smtClean="0">
                <a:solidFill>
                  <a:schemeClr val="bg1"/>
                </a:solidFill>
              </a:rPr>
              <a:t>Click here to play video</a:t>
            </a:r>
            <a:endParaRPr lang="en-US" i="1" dirty="0">
              <a:solidFill>
                <a:schemeClr val="bg1"/>
              </a:solidFill>
            </a:endParaRPr>
          </a:p>
        </p:txBody>
      </p:sp>
    </p:spTree>
    <p:extLst>
      <p:ext uri="{BB962C8B-B14F-4D97-AF65-F5344CB8AC3E}">
        <p14:creationId xmlns:p14="http://schemas.microsoft.com/office/powerpoint/2010/main" val="31480995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remove"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5" cstate="print"/>
          <a:stretch>
            <a:fillRect/>
          </a:stretch>
        </p:blipFill>
        <p:spPr>
          <a:xfrm>
            <a:off x="4392385" y="2292037"/>
            <a:ext cx="3991429" cy="3223392"/>
          </a:xfrm>
          <a:prstGeom prst="rect">
            <a:avLst/>
          </a:prstGeom>
        </p:spPr>
      </p:pic>
      <p:sp>
        <p:nvSpPr>
          <p:cNvPr id="4" name="Text Placeholder 3"/>
          <p:cNvSpPr>
            <a:spLocks noGrp="1"/>
          </p:cNvSpPr>
          <p:nvPr>
            <p:ph type="body" sz="quarter" idx="14"/>
          </p:nvPr>
        </p:nvSpPr>
        <p:spPr>
          <a:xfrm>
            <a:off x="4594365" y="2559706"/>
            <a:ext cx="3113137" cy="2524266"/>
          </a:xfrm>
        </p:spPr>
        <p:txBody>
          <a:bodyPr>
            <a:normAutofit fontScale="92500" lnSpcReduction="20000"/>
          </a:bodyPr>
          <a:lstStyle/>
          <a:p>
            <a:pPr marL="236538" indent="-236538">
              <a:spcAft>
                <a:spcPts val="2400"/>
              </a:spcAft>
              <a:buFont typeface="Arial"/>
              <a:buChar char="•"/>
            </a:pPr>
            <a:r>
              <a:rPr lang="en-US" b="1" dirty="0" smtClean="0">
                <a:solidFill>
                  <a:schemeClr val="tx1"/>
                </a:solidFill>
              </a:rPr>
              <a:t>Learn how popwe serves</a:t>
            </a:r>
          </a:p>
          <a:p>
            <a:pPr marL="236538" indent="-236538">
              <a:spcAft>
                <a:spcPts val="2400"/>
              </a:spcAft>
              <a:buFont typeface="Arial"/>
              <a:buChar char="•"/>
            </a:pPr>
            <a:r>
              <a:rPr lang="en-US" b="1" dirty="0">
                <a:solidFill>
                  <a:schemeClr val="tx1"/>
                </a:solidFill>
              </a:rPr>
              <a:t>Learn about the Story Behind </a:t>
            </a:r>
            <a:r>
              <a:rPr lang="en-US" b="1" dirty="0" smtClean="0">
                <a:solidFill>
                  <a:schemeClr val="tx1"/>
                </a:solidFill>
              </a:rPr>
              <a:t>Stories</a:t>
            </a:r>
          </a:p>
          <a:p>
            <a:pPr marL="236538" indent="-236538">
              <a:spcAft>
                <a:spcPts val="2400"/>
              </a:spcAft>
              <a:buFont typeface="Arial"/>
              <a:buChar char="•"/>
            </a:pPr>
            <a:r>
              <a:rPr lang="en-US" b="1" dirty="0" smtClean="0">
                <a:solidFill>
                  <a:schemeClr val="tx1"/>
                </a:solidFill>
              </a:rPr>
              <a:t>Call to </a:t>
            </a:r>
            <a:r>
              <a:rPr lang="en-US" b="1" dirty="0">
                <a:solidFill>
                  <a:schemeClr val="tx1"/>
                </a:solidFill>
              </a:rPr>
              <a:t> </a:t>
            </a:r>
            <a:r>
              <a:rPr lang="en-US" b="1" dirty="0" smtClean="0">
                <a:solidFill>
                  <a:schemeClr val="tx1"/>
                </a:solidFill>
              </a:rPr>
              <a:t>                  Action</a:t>
            </a:r>
            <a:endParaRPr lang="en-US" b="1" dirty="0">
              <a:solidFill>
                <a:schemeClr val="tx1"/>
              </a:solidFill>
            </a:endParaRPr>
          </a:p>
        </p:txBody>
      </p:sp>
      <p:grpSp>
        <p:nvGrpSpPr>
          <p:cNvPr id="20" name="Group 19"/>
          <p:cNvGrpSpPr/>
          <p:nvPr/>
        </p:nvGrpSpPr>
        <p:grpSpPr>
          <a:xfrm rot="5400000">
            <a:off x="656130" y="2124274"/>
            <a:ext cx="3726372" cy="3055938"/>
            <a:chOff x="5138839" y="223750"/>
            <a:chExt cx="3726372" cy="3055938"/>
          </a:xfrm>
        </p:grpSpPr>
        <p:pic>
          <p:nvPicPr>
            <p:cNvPr id="22" name="Picture 21" descr="PopulationWe_WordOnly_green.eps"/>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rot="16200000">
              <a:off x="3977610" y="1384980"/>
              <a:ext cx="3029857" cy="707400"/>
            </a:xfrm>
            <a:prstGeom prst="rect">
              <a:avLst/>
            </a:prstGeom>
          </p:spPr>
        </p:pic>
        <p:pic>
          <p:nvPicPr>
            <p:cNvPr id="23" name="Picture 22" descr="PopulationWe_WordOnly_green.eps"/>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rot="16200000">
              <a:off x="4732353" y="1384979"/>
              <a:ext cx="3029857" cy="707400"/>
            </a:xfrm>
            <a:prstGeom prst="rect">
              <a:avLst/>
            </a:prstGeom>
          </p:spPr>
        </p:pic>
        <p:pic>
          <p:nvPicPr>
            <p:cNvPr id="24" name="Picture 23" descr="PopulationWe_WordOnly_green.eps"/>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rot="16200000">
              <a:off x="5487096" y="1384980"/>
              <a:ext cx="3029857" cy="707400"/>
            </a:xfrm>
            <a:prstGeom prst="rect">
              <a:avLst/>
            </a:prstGeom>
          </p:spPr>
        </p:pic>
        <p:pic>
          <p:nvPicPr>
            <p:cNvPr id="25" name="Picture 24" descr="PopulationWe_WordOnly_green.eps"/>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rot="16200000">
              <a:off x="6241839" y="1411060"/>
              <a:ext cx="3029857" cy="707400"/>
            </a:xfrm>
            <a:prstGeom prst="rect">
              <a:avLst/>
            </a:prstGeom>
          </p:spPr>
        </p:pic>
        <p:pic>
          <p:nvPicPr>
            <p:cNvPr id="26" name="Picture 25" descr="PopulationWe_WordOnly_green.eps"/>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6996582" y="1411060"/>
              <a:ext cx="3029857" cy="707400"/>
            </a:xfrm>
            <a:prstGeom prst="rect">
              <a:avLst/>
            </a:prstGeom>
          </p:spPr>
        </p:pic>
      </p:grpSp>
      <p:sp>
        <p:nvSpPr>
          <p:cNvPr id="3" name="Curved Left Arrow 2"/>
          <p:cNvSpPr/>
          <p:nvPr/>
        </p:nvSpPr>
        <p:spPr>
          <a:xfrm rot="16200000">
            <a:off x="6160272" y="4034495"/>
            <a:ext cx="455654" cy="1120785"/>
          </a:xfrm>
          <a:prstGeom prst="curvedLeftArrow">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 name="PopWe Mission video-S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68171" y="207837"/>
            <a:ext cx="3439856" cy="1934920"/>
          </a:xfrm>
          <a:prstGeom prst="rect">
            <a:avLst/>
          </a:prstGeom>
        </p:spPr>
      </p:pic>
      <p:sp>
        <p:nvSpPr>
          <p:cNvPr id="13" name="TextBox 12"/>
          <p:cNvSpPr txBox="1"/>
          <p:nvPr/>
        </p:nvSpPr>
        <p:spPr>
          <a:xfrm>
            <a:off x="5615214" y="1333500"/>
            <a:ext cx="2768600" cy="369332"/>
          </a:xfrm>
          <a:prstGeom prst="rect">
            <a:avLst/>
          </a:prstGeom>
          <a:noFill/>
        </p:spPr>
        <p:txBody>
          <a:bodyPr wrap="square" rtlCol="0">
            <a:spAutoFit/>
          </a:bodyPr>
          <a:lstStyle/>
          <a:p>
            <a:pPr algn="ctr"/>
            <a:r>
              <a:rPr lang="en-US" i="1" dirty="0" smtClean="0">
                <a:solidFill>
                  <a:schemeClr val="bg1"/>
                </a:solidFill>
              </a:rPr>
              <a:t>Click here to play video</a:t>
            </a:r>
            <a:endParaRPr lang="en-US" i="1" dirty="0">
              <a:solidFill>
                <a:schemeClr val="bg1"/>
              </a:solidFill>
            </a:endParaRP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5214" y="4768367"/>
            <a:ext cx="3262801" cy="2029462"/>
          </a:xfrm>
          <a:prstGeom prst="rect">
            <a:avLst/>
          </a:prstGeom>
        </p:spPr>
      </p:pic>
    </p:spTree>
    <p:extLst>
      <p:ext uri="{BB962C8B-B14F-4D97-AF65-F5344CB8AC3E}">
        <p14:creationId xmlns:p14="http://schemas.microsoft.com/office/powerpoint/2010/main" val="1805571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fullScrn="1">
              <p:cMediaNode vol="80000">
                <p:cTn id="13" fill="remove"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1500" y="194744"/>
            <a:ext cx="6883400" cy="707886"/>
          </a:xfrm>
          <a:prstGeom prst="rect">
            <a:avLst/>
          </a:prstGeom>
          <a:noFill/>
        </p:spPr>
        <p:txBody>
          <a:bodyPr wrap="square" rtlCol="0">
            <a:spAutoFit/>
          </a:bodyPr>
          <a:lstStyle/>
          <a:p>
            <a:r>
              <a:rPr lang="en-US" sz="4000" b="1" dirty="0" smtClean="0">
                <a:latin typeface="Gotham-Book" charset="0"/>
                <a:ea typeface="Gotham-Book" charset="0"/>
                <a:cs typeface="Gotham-Book" charset="0"/>
              </a:rPr>
              <a:t>The 4 ways </a:t>
            </a:r>
            <a:r>
              <a:rPr lang="en-US" sz="4000" dirty="0" smtClean="0">
                <a:latin typeface="Gotham-Book" charset="0"/>
                <a:ea typeface="Gotham-Book" charset="0"/>
                <a:cs typeface="Gotham-Book" charset="0"/>
              </a:rPr>
              <a:t>pop</a:t>
            </a:r>
            <a:r>
              <a:rPr lang="en-US" sz="4000" b="1" dirty="0" smtClean="0">
                <a:latin typeface="Gotham-Bold" charset="0"/>
                <a:ea typeface="Gotham-Bold" charset="0"/>
                <a:cs typeface="Gotham-Bold" charset="0"/>
              </a:rPr>
              <a:t>we</a:t>
            </a:r>
            <a:r>
              <a:rPr lang="en-US" sz="4000" b="1" dirty="0" smtClean="0">
                <a:latin typeface="Gotham-Book" charset="0"/>
                <a:ea typeface="Gotham-Book" charset="0"/>
                <a:cs typeface="Gotham-Book" charset="0"/>
              </a:rPr>
              <a:t> serves</a:t>
            </a:r>
            <a:endParaRPr lang="en-US" sz="4000" b="1" dirty="0">
              <a:latin typeface="Gotham-Book" charset="0"/>
              <a:ea typeface="Gotham-Book" charset="0"/>
              <a:cs typeface="Gotham-Book" charset="0"/>
            </a:endParaRPr>
          </a:p>
        </p:txBody>
      </p:sp>
      <p:sp>
        <p:nvSpPr>
          <p:cNvPr id="5" name="Rectangle 4"/>
          <p:cNvSpPr/>
          <p:nvPr/>
        </p:nvSpPr>
        <p:spPr>
          <a:xfrm>
            <a:off x="254000" y="1223754"/>
            <a:ext cx="1981200" cy="825500"/>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54000" y="2691502"/>
            <a:ext cx="1981200" cy="825500"/>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54000" y="4159250"/>
            <a:ext cx="1981200" cy="8255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54000" y="5626998"/>
            <a:ext cx="1981200" cy="825500"/>
          </a:xfrm>
          <a:prstGeom prst="rect">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78797" y="1327359"/>
            <a:ext cx="2120900" cy="646331"/>
          </a:xfrm>
          <a:prstGeom prst="rect">
            <a:avLst/>
          </a:prstGeom>
          <a:noFill/>
        </p:spPr>
        <p:txBody>
          <a:bodyPr wrap="square" rtlCol="0">
            <a:spAutoFit/>
          </a:bodyPr>
          <a:lstStyle/>
          <a:p>
            <a:pPr algn="ctr"/>
            <a:r>
              <a:rPr lang="en-US" dirty="0" smtClean="0">
                <a:solidFill>
                  <a:schemeClr val="bg1"/>
                </a:solidFill>
                <a:latin typeface="Gotham-Book" charset="0"/>
                <a:ea typeface="Gotham-Book" charset="0"/>
                <a:cs typeface="Gotham-Book" charset="0"/>
              </a:rPr>
              <a:t>Concert Prayer Ministry</a:t>
            </a:r>
            <a:endParaRPr lang="en-US" dirty="0">
              <a:solidFill>
                <a:schemeClr val="bg1"/>
              </a:solidFill>
              <a:latin typeface="Gotham-Book" charset="0"/>
              <a:ea typeface="Gotham-Book" charset="0"/>
              <a:cs typeface="Gotham-Book" charset="0"/>
            </a:endParaRPr>
          </a:p>
        </p:txBody>
      </p:sp>
      <p:sp>
        <p:nvSpPr>
          <p:cNvPr id="10" name="TextBox 9"/>
          <p:cNvSpPr txBox="1"/>
          <p:nvPr/>
        </p:nvSpPr>
        <p:spPr>
          <a:xfrm>
            <a:off x="2374900" y="1176583"/>
            <a:ext cx="5194300" cy="923330"/>
          </a:xfrm>
          <a:prstGeom prst="rect">
            <a:avLst/>
          </a:prstGeom>
          <a:noFill/>
        </p:spPr>
        <p:txBody>
          <a:bodyPr wrap="square" rtlCol="0">
            <a:spAutoFit/>
          </a:bodyPr>
          <a:lstStyle/>
          <a:p>
            <a:r>
              <a:rPr lang="en-US" dirty="0" smtClean="0"/>
              <a:t>pop</a:t>
            </a:r>
            <a:r>
              <a:rPr lang="en-US" b="1" dirty="0" smtClean="0"/>
              <a:t>we</a:t>
            </a:r>
            <a:r>
              <a:rPr lang="en-US" dirty="0" smtClean="0"/>
              <a:t> serves with Ground Team members to pray for those who request prayer and further follow up after Matthew West concerts and events</a:t>
            </a:r>
            <a:endParaRPr lang="en-US" dirty="0"/>
          </a:p>
        </p:txBody>
      </p:sp>
      <p:sp>
        <p:nvSpPr>
          <p:cNvPr id="11" name="TextBox 10"/>
          <p:cNvSpPr txBox="1"/>
          <p:nvPr/>
        </p:nvSpPr>
        <p:spPr>
          <a:xfrm>
            <a:off x="178797" y="2780922"/>
            <a:ext cx="2120900" cy="646331"/>
          </a:xfrm>
          <a:prstGeom prst="rect">
            <a:avLst/>
          </a:prstGeom>
          <a:noFill/>
        </p:spPr>
        <p:txBody>
          <a:bodyPr wrap="square" rtlCol="0">
            <a:spAutoFit/>
          </a:bodyPr>
          <a:lstStyle/>
          <a:p>
            <a:pPr algn="ctr"/>
            <a:r>
              <a:rPr lang="en-US" dirty="0" smtClean="0">
                <a:solidFill>
                  <a:schemeClr val="bg1"/>
                </a:solidFill>
                <a:latin typeface="Gotham-Book" charset="0"/>
                <a:ea typeface="Gotham-Book" charset="0"/>
                <a:cs typeface="Gotham-Book" charset="0"/>
              </a:rPr>
              <a:t>Storytelling</a:t>
            </a:r>
          </a:p>
          <a:p>
            <a:pPr algn="ctr"/>
            <a:r>
              <a:rPr lang="en-US" dirty="0" smtClean="0">
                <a:solidFill>
                  <a:schemeClr val="bg1"/>
                </a:solidFill>
                <a:latin typeface="Gotham-Book" charset="0"/>
                <a:ea typeface="Gotham-Book" charset="0"/>
                <a:cs typeface="Gotham-Book" charset="0"/>
              </a:rPr>
              <a:t>Portal</a:t>
            </a:r>
            <a:endParaRPr lang="en-US" dirty="0">
              <a:solidFill>
                <a:schemeClr val="bg1"/>
              </a:solidFill>
              <a:latin typeface="Gotham-Book" charset="0"/>
              <a:ea typeface="Gotham-Book" charset="0"/>
              <a:cs typeface="Gotham-Book" charset="0"/>
            </a:endParaRPr>
          </a:p>
        </p:txBody>
      </p:sp>
      <p:sp>
        <p:nvSpPr>
          <p:cNvPr id="12" name="TextBox 11"/>
          <p:cNvSpPr txBox="1"/>
          <p:nvPr/>
        </p:nvSpPr>
        <p:spPr>
          <a:xfrm>
            <a:off x="2374900" y="2642422"/>
            <a:ext cx="5194300" cy="923330"/>
          </a:xfrm>
          <a:prstGeom prst="rect">
            <a:avLst/>
          </a:prstGeom>
          <a:noFill/>
        </p:spPr>
        <p:txBody>
          <a:bodyPr wrap="square" rtlCol="0">
            <a:spAutoFit/>
          </a:bodyPr>
          <a:lstStyle/>
          <a:p>
            <a:r>
              <a:rPr lang="en-US" dirty="0" smtClean="0"/>
              <a:t>pop</a:t>
            </a:r>
            <a:r>
              <a:rPr lang="en-US" b="1" dirty="0" smtClean="0"/>
              <a:t>we</a:t>
            </a:r>
            <a:r>
              <a:rPr lang="en-US" dirty="0" smtClean="0"/>
              <a:t> features stories on our website of God’s great impact in the world in hopes that others will share their stories with the world. </a:t>
            </a:r>
            <a:endParaRPr lang="en-US" dirty="0"/>
          </a:p>
        </p:txBody>
      </p:sp>
      <p:sp>
        <p:nvSpPr>
          <p:cNvPr id="13" name="TextBox 12"/>
          <p:cNvSpPr txBox="1"/>
          <p:nvPr/>
        </p:nvSpPr>
        <p:spPr>
          <a:xfrm>
            <a:off x="178797" y="4248930"/>
            <a:ext cx="2120900" cy="646331"/>
          </a:xfrm>
          <a:prstGeom prst="rect">
            <a:avLst/>
          </a:prstGeom>
          <a:noFill/>
        </p:spPr>
        <p:txBody>
          <a:bodyPr wrap="square" rtlCol="0">
            <a:spAutoFit/>
          </a:bodyPr>
          <a:lstStyle/>
          <a:p>
            <a:pPr algn="ctr"/>
            <a:r>
              <a:rPr lang="en-US" dirty="0" smtClean="0">
                <a:solidFill>
                  <a:schemeClr val="bg1"/>
                </a:solidFill>
                <a:latin typeface="Gotham-Book" charset="0"/>
                <a:ea typeface="Gotham-Book" charset="0"/>
                <a:cs typeface="Gotham-Book" charset="0"/>
              </a:rPr>
              <a:t>Ministry </a:t>
            </a:r>
          </a:p>
          <a:p>
            <a:pPr algn="ctr"/>
            <a:r>
              <a:rPr lang="en-US" dirty="0" smtClean="0">
                <a:solidFill>
                  <a:schemeClr val="bg1"/>
                </a:solidFill>
                <a:latin typeface="Gotham-Book" charset="0"/>
                <a:ea typeface="Gotham-Book" charset="0"/>
                <a:cs typeface="Gotham-Book" charset="0"/>
              </a:rPr>
              <a:t>Resources</a:t>
            </a:r>
            <a:endParaRPr lang="en-US" dirty="0">
              <a:solidFill>
                <a:schemeClr val="bg1"/>
              </a:solidFill>
              <a:latin typeface="Gotham-Book" charset="0"/>
              <a:ea typeface="Gotham-Book" charset="0"/>
              <a:cs typeface="Gotham-Book" charset="0"/>
            </a:endParaRPr>
          </a:p>
        </p:txBody>
      </p:sp>
      <p:sp>
        <p:nvSpPr>
          <p:cNvPr id="14" name="TextBox 13"/>
          <p:cNvSpPr txBox="1"/>
          <p:nvPr/>
        </p:nvSpPr>
        <p:spPr>
          <a:xfrm>
            <a:off x="2374900" y="3971835"/>
            <a:ext cx="5194300" cy="923330"/>
          </a:xfrm>
          <a:prstGeom prst="rect">
            <a:avLst/>
          </a:prstGeom>
          <a:noFill/>
        </p:spPr>
        <p:txBody>
          <a:bodyPr wrap="square" rtlCol="0">
            <a:spAutoFit/>
          </a:bodyPr>
          <a:lstStyle/>
          <a:p>
            <a:r>
              <a:rPr lang="en-US" dirty="0" smtClean="0"/>
              <a:t>pop</a:t>
            </a:r>
            <a:r>
              <a:rPr lang="en-US" b="1" dirty="0" smtClean="0"/>
              <a:t>we</a:t>
            </a:r>
            <a:r>
              <a:rPr lang="en-US" dirty="0" smtClean="0"/>
              <a:t> creates a free weekly DAY ONE DEVOS, as well as resources to teach people how to CRAFT. SHARE. and LIVE. a more meaningful story with their lives.</a:t>
            </a:r>
            <a:endParaRPr lang="en-US" dirty="0"/>
          </a:p>
        </p:txBody>
      </p:sp>
      <p:sp>
        <p:nvSpPr>
          <p:cNvPr id="15" name="TextBox 14"/>
          <p:cNvSpPr txBox="1"/>
          <p:nvPr/>
        </p:nvSpPr>
        <p:spPr>
          <a:xfrm>
            <a:off x="154394" y="5716678"/>
            <a:ext cx="2120900" cy="646331"/>
          </a:xfrm>
          <a:prstGeom prst="rect">
            <a:avLst/>
          </a:prstGeom>
          <a:noFill/>
        </p:spPr>
        <p:txBody>
          <a:bodyPr wrap="square" rtlCol="0">
            <a:spAutoFit/>
          </a:bodyPr>
          <a:lstStyle/>
          <a:p>
            <a:pPr algn="ctr"/>
            <a:r>
              <a:rPr lang="en-US" dirty="0" smtClean="0">
                <a:solidFill>
                  <a:schemeClr val="bg1"/>
                </a:solidFill>
                <a:latin typeface="Gotham-Book" charset="0"/>
                <a:ea typeface="Gotham-Book" charset="0"/>
                <a:cs typeface="Gotham-Book" charset="0"/>
              </a:rPr>
              <a:t>Feeder</a:t>
            </a:r>
          </a:p>
          <a:p>
            <a:pPr algn="ctr"/>
            <a:r>
              <a:rPr lang="en-US" dirty="0" smtClean="0">
                <a:solidFill>
                  <a:schemeClr val="bg1"/>
                </a:solidFill>
                <a:latin typeface="Gotham-Book" charset="0"/>
                <a:ea typeface="Gotham-Book" charset="0"/>
                <a:cs typeface="Gotham-Book" charset="0"/>
              </a:rPr>
              <a:t>Foundation</a:t>
            </a:r>
            <a:endParaRPr lang="en-US" dirty="0">
              <a:solidFill>
                <a:schemeClr val="bg1"/>
              </a:solidFill>
              <a:latin typeface="Gotham-Book" charset="0"/>
              <a:ea typeface="Gotham-Book" charset="0"/>
              <a:cs typeface="Gotham-Book" charset="0"/>
            </a:endParaRPr>
          </a:p>
        </p:txBody>
      </p:sp>
      <p:sp>
        <p:nvSpPr>
          <p:cNvPr id="16" name="TextBox 15"/>
          <p:cNvSpPr txBox="1"/>
          <p:nvPr/>
        </p:nvSpPr>
        <p:spPr>
          <a:xfrm>
            <a:off x="2374900" y="5439582"/>
            <a:ext cx="5194300" cy="1200329"/>
          </a:xfrm>
          <a:prstGeom prst="rect">
            <a:avLst/>
          </a:prstGeom>
          <a:noFill/>
        </p:spPr>
        <p:txBody>
          <a:bodyPr wrap="square" rtlCol="0">
            <a:spAutoFit/>
          </a:bodyPr>
          <a:lstStyle/>
          <a:p>
            <a:r>
              <a:rPr lang="en-US" dirty="0" smtClean="0"/>
              <a:t>pop</a:t>
            </a:r>
            <a:r>
              <a:rPr lang="en-US" b="1" dirty="0" smtClean="0"/>
              <a:t>we</a:t>
            </a:r>
            <a:r>
              <a:rPr lang="en-US" dirty="0" smtClean="0"/>
              <a:t> has relationships with other ministries that we partner with prayerfully and financially and are able to refer people to these ministries based on their specific needs and resources. </a:t>
            </a:r>
            <a:endParaRPr lang="en-US" dirty="0"/>
          </a:p>
        </p:txBody>
      </p:sp>
      <p:sp>
        <p:nvSpPr>
          <p:cNvPr id="17" name="TextBox 16"/>
          <p:cNvSpPr txBox="1"/>
          <p:nvPr/>
        </p:nvSpPr>
        <p:spPr>
          <a:xfrm rot="16200000">
            <a:off x="6315596" y="2873254"/>
            <a:ext cx="4762500" cy="461665"/>
          </a:xfrm>
          <a:prstGeom prst="rect">
            <a:avLst/>
          </a:prstGeom>
          <a:noFill/>
        </p:spPr>
        <p:txBody>
          <a:bodyPr wrap="square" rtlCol="0">
            <a:spAutoFit/>
          </a:bodyPr>
          <a:lstStyle/>
          <a:p>
            <a:pPr algn="ctr"/>
            <a:r>
              <a:rPr lang="en-US" sz="2400" spc="600" dirty="0" smtClean="0">
                <a:solidFill>
                  <a:schemeClr val="bg1"/>
                </a:solidFill>
              </a:rPr>
              <a:t>POPWE.ORG</a:t>
            </a:r>
            <a:endParaRPr lang="en-US" sz="2400" spc="600" dirty="0">
              <a:solidFill>
                <a:schemeClr val="bg1"/>
              </a:solidFill>
            </a:endParaRPr>
          </a:p>
        </p:txBody>
      </p:sp>
      <p:sp>
        <p:nvSpPr>
          <p:cNvPr id="18" name="Frame 17"/>
          <p:cNvSpPr/>
          <p:nvPr/>
        </p:nvSpPr>
        <p:spPr>
          <a:xfrm>
            <a:off x="273050" y="127439"/>
            <a:ext cx="7480300" cy="833956"/>
          </a:xfrm>
          <a:prstGeom prst="fram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25551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168" t="1639" r="9030"/>
          <a:stretch/>
        </p:blipFill>
        <p:spPr>
          <a:xfrm>
            <a:off x="0" y="0"/>
            <a:ext cx="7886700" cy="6858000"/>
          </a:xfrm>
          <a:prstGeom prst="rect">
            <a:avLst/>
          </a:prstGeom>
        </p:spPr>
      </p:pic>
      <p:sp>
        <p:nvSpPr>
          <p:cNvPr id="8" name="Rectangle 7"/>
          <p:cNvSpPr/>
          <p:nvPr/>
        </p:nvSpPr>
        <p:spPr>
          <a:xfrm>
            <a:off x="0" y="0"/>
            <a:ext cx="7886700" cy="6858000"/>
          </a:xfrm>
          <a:prstGeom prst="rect">
            <a:avLst/>
          </a:prstGeom>
          <a:solidFill>
            <a:schemeClr val="tx1">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635000" y="292100"/>
            <a:ext cx="6870700" cy="646331"/>
          </a:xfrm>
          <a:prstGeom prst="rect">
            <a:avLst/>
          </a:prstGeom>
          <a:noFill/>
        </p:spPr>
        <p:txBody>
          <a:bodyPr wrap="square" rtlCol="0">
            <a:spAutoFit/>
          </a:bodyPr>
          <a:lstStyle/>
          <a:p>
            <a:pPr algn="ctr"/>
            <a:r>
              <a:rPr lang="en-US" sz="3600" dirty="0">
                <a:solidFill>
                  <a:schemeClr val="bg1"/>
                </a:solidFill>
                <a:latin typeface="Gotham-Book" charset="0"/>
                <a:ea typeface="Gotham-Book" charset="0"/>
                <a:cs typeface="Gotham-Book" charset="0"/>
              </a:rPr>
              <a:t>p</a:t>
            </a:r>
            <a:r>
              <a:rPr lang="en-US" sz="3600" dirty="0" smtClean="0">
                <a:solidFill>
                  <a:schemeClr val="bg1"/>
                </a:solidFill>
                <a:latin typeface="Gotham-Book" charset="0"/>
                <a:ea typeface="Gotham-Book" charset="0"/>
                <a:cs typeface="Gotham-Book" charset="0"/>
              </a:rPr>
              <a:t>op</a:t>
            </a:r>
            <a:r>
              <a:rPr lang="en-US" sz="3600" b="1" dirty="0" smtClean="0">
                <a:solidFill>
                  <a:schemeClr val="bg1"/>
                </a:solidFill>
                <a:latin typeface="Gotham-Bold" charset="0"/>
                <a:ea typeface="Gotham-Bold" charset="0"/>
                <a:cs typeface="Gotham-Bold" charset="0"/>
              </a:rPr>
              <a:t>we</a:t>
            </a:r>
            <a:r>
              <a:rPr lang="en-US" sz="3600" dirty="0" smtClean="0">
                <a:solidFill>
                  <a:schemeClr val="bg1"/>
                </a:solidFill>
                <a:latin typeface="Gotham-Book" charset="0"/>
                <a:ea typeface="Gotham-Book" charset="0"/>
                <a:cs typeface="Gotham-Book" charset="0"/>
              </a:rPr>
              <a:t>’s </a:t>
            </a:r>
            <a:r>
              <a:rPr lang="en-US" sz="3600" b="1" dirty="0" smtClean="0">
                <a:solidFill>
                  <a:schemeClr val="bg1"/>
                </a:solidFill>
                <a:latin typeface="Gotham-Bold" charset="0"/>
                <a:ea typeface="Gotham-Bold" charset="0"/>
                <a:cs typeface="Gotham-Bold" charset="0"/>
              </a:rPr>
              <a:t>Statement of Faith</a:t>
            </a:r>
            <a:endParaRPr lang="en-US" sz="3600" b="1" dirty="0">
              <a:solidFill>
                <a:schemeClr val="bg1"/>
              </a:solidFill>
              <a:latin typeface="Gotham-Bold" charset="0"/>
              <a:ea typeface="Gotham-Bold" charset="0"/>
              <a:cs typeface="Gotham-Bold" charset="0"/>
            </a:endParaRPr>
          </a:p>
        </p:txBody>
      </p:sp>
      <p:sp>
        <p:nvSpPr>
          <p:cNvPr id="5" name="TextBox 4"/>
          <p:cNvSpPr txBox="1"/>
          <p:nvPr/>
        </p:nvSpPr>
        <p:spPr>
          <a:xfrm>
            <a:off x="615950" y="1521758"/>
            <a:ext cx="6908800" cy="4524315"/>
          </a:xfrm>
          <a:prstGeom prst="rect">
            <a:avLst/>
          </a:prstGeom>
          <a:noFill/>
        </p:spPr>
        <p:txBody>
          <a:bodyPr wrap="square" rtlCol="0">
            <a:spAutoFit/>
          </a:bodyPr>
          <a:lstStyle/>
          <a:p>
            <a:pPr marL="342900" indent="-342900">
              <a:buAutoNum type="arabicPeriod"/>
            </a:pPr>
            <a:r>
              <a:rPr lang="is-IS" sz="2400" dirty="0" smtClean="0">
                <a:solidFill>
                  <a:schemeClr val="bg1"/>
                </a:solidFill>
                <a:latin typeface="Gotham-Book" charset="0"/>
                <a:ea typeface="Gotham-Book" charset="0"/>
                <a:cs typeface="Gotham-Book" charset="0"/>
              </a:rPr>
              <a:t>We believe there is one God.</a:t>
            </a:r>
          </a:p>
          <a:p>
            <a:pPr marL="342900" indent="-342900">
              <a:buAutoNum type="arabicPeriod"/>
            </a:pPr>
            <a:endParaRPr lang="is-IS" sz="2400" dirty="0">
              <a:solidFill>
                <a:schemeClr val="bg1"/>
              </a:solidFill>
              <a:latin typeface="Gotham-Book" charset="0"/>
              <a:ea typeface="Gotham-Book" charset="0"/>
              <a:cs typeface="Gotham-Book" charset="0"/>
            </a:endParaRPr>
          </a:p>
          <a:p>
            <a:r>
              <a:rPr lang="en-US" sz="2400" dirty="0">
                <a:solidFill>
                  <a:schemeClr val="bg1"/>
                </a:solidFill>
                <a:latin typeface="Gotham-Book" charset="0"/>
                <a:ea typeface="Gotham-Book" charset="0"/>
                <a:cs typeface="Gotham-Book" charset="0"/>
              </a:rPr>
              <a:t>2. We believe that salvation is available to anyone who believes in Jesus.</a:t>
            </a:r>
            <a:r>
              <a:rPr lang="is-IS" sz="2400" dirty="0" smtClean="0">
                <a:solidFill>
                  <a:schemeClr val="bg1"/>
                </a:solidFill>
                <a:latin typeface="Gotham-Book" charset="0"/>
                <a:ea typeface="Gotham-Book" charset="0"/>
                <a:cs typeface="Gotham-Book" charset="0"/>
              </a:rPr>
              <a:t> </a:t>
            </a:r>
          </a:p>
          <a:p>
            <a:endParaRPr lang="is-IS" sz="2400" dirty="0">
              <a:solidFill>
                <a:schemeClr val="bg1"/>
              </a:solidFill>
              <a:latin typeface="Gotham-Book" charset="0"/>
              <a:ea typeface="Gotham-Book" charset="0"/>
              <a:cs typeface="Gotham-Book" charset="0"/>
            </a:endParaRPr>
          </a:p>
          <a:p>
            <a:r>
              <a:rPr lang="en-US" sz="2400" dirty="0">
                <a:solidFill>
                  <a:schemeClr val="bg1"/>
                </a:solidFill>
                <a:latin typeface="Gotham-Book" charset="0"/>
                <a:ea typeface="Gotham-Book" charset="0"/>
                <a:cs typeface="Gotham-Book" charset="0"/>
              </a:rPr>
              <a:t>3. We believe the Bible is the infallible Word of God and the ultimate source of truth</a:t>
            </a:r>
            <a:r>
              <a:rPr lang="en-US" sz="2400" dirty="0" smtClean="0">
                <a:solidFill>
                  <a:schemeClr val="bg1"/>
                </a:solidFill>
                <a:latin typeface="Gotham-Book" charset="0"/>
                <a:ea typeface="Gotham-Book" charset="0"/>
                <a:cs typeface="Gotham-Book" charset="0"/>
              </a:rPr>
              <a:t>.</a:t>
            </a:r>
          </a:p>
          <a:p>
            <a:endParaRPr lang="en-US" sz="2400" dirty="0">
              <a:solidFill>
                <a:schemeClr val="bg1"/>
              </a:solidFill>
              <a:latin typeface="Gotham-Book" charset="0"/>
              <a:ea typeface="Gotham-Book" charset="0"/>
              <a:cs typeface="Gotham-Book" charset="0"/>
            </a:endParaRPr>
          </a:p>
          <a:p>
            <a:r>
              <a:rPr lang="en-US" sz="2400" dirty="0">
                <a:solidFill>
                  <a:schemeClr val="bg1"/>
                </a:solidFill>
                <a:latin typeface="Gotham-Book" charset="0"/>
                <a:ea typeface="Gotham-Book" charset="0"/>
                <a:cs typeface="Gotham-Book" charset="0"/>
              </a:rPr>
              <a:t>4. We believe that God </a:t>
            </a:r>
            <a:r>
              <a:rPr lang="en-US" sz="2400" dirty="0" smtClean="0">
                <a:solidFill>
                  <a:schemeClr val="bg1"/>
                </a:solidFill>
                <a:latin typeface="Gotham-Book" charset="0"/>
                <a:ea typeface="Gotham-Book" charset="0"/>
                <a:cs typeface="Gotham-Book" charset="0"/>
              </a:rPr>
              <a:t>still </a:t>
            </a:r>
            <a:r>
              <a:rPr lang="en-US" sz="2400" dirty="0">
                <a:solidFill>
                  <a:schemeClr val="bg1"/>
                </a:solidFill>
                <a:latin typeface="Gotham-Book" charset="0"/>
                <a:ea typeface="Gotham-Book" charset="0"/>
                <a:cs typeface="Gotham-Book" charset="0"/>
              </a:rPr>
              <a:t>works in our lives in incredible ways</a:t>
            </a:r>
            <a:r>
              <a:rPr lang="en-US" sz="2400" dirty="0" smtClean="0">
                <a:solidFill>
                  <a:schemeClr val="bg1"/>
                </a:solidFill>
                <a:latin typeface="Gotham-Book" charset="0"/>
                <a:ea typeface="Gotham-Book" charset="0"/>
                <a:cs typeface="Gotham-Book" charset="0"/>
              </a:rPr>
              <a:t>.</a:t>
            </a:r>
          </a:p>
          <a:p>
            <a:endParaRPr lang="en-US" sz="2400" dirty="0">
              <a:solidFill>
                <a:schemeClr val="bg1"/>
              </a:solidFill>
              <a:latin typeface="Gotham-Book" charset="0"/>
              <a:ea typeface="Gotham-Book" charset="0"/>
              <a:cs typeface="Gotham-Book" charset="0"/>
            </a:endParaRPr>
          </a:p>
          <a:p>
            <a:r>
              <a:rPr lang="en-US" sz="2400" dirty="0" smtClean="0">
                <a:solidFill>
                  <a:schemeClr val="bg1"/>
                </a:solidFill>
                <a:latin typeface="Gotham-Book" charset="0"/>
                <a:ea typeface="Gotham-Book" charset="0"/>
                <a:cs typeface="Gotham-Book" charset="0"/>
              </a:rPr>
              <a:t>5. </a:t>
            </a:r>
            <a:r>
              <a:rPr lang="en-US" sz="2400" dirty="0">
                <a:solidFill>
                  <a:schemeClr val="bg1"/>
                </a:solidFill>
                <a:latin typeface="Gotham-Book" charset="0"/>
                <a:ea typeface="Gotham-Book" charset="0"/>
                <a:cs typeface="Gotham-Book" charset="0"/>
              </a:rPr>
              <a:t>We believe that Heaven is the hope.</a:t>
            </a:r>
          </a:p>
        </p:txBody>
      </p:sp>
      <p:sp>
        <p:nvSpPr>
          <p:cNvPr id="6" name="TextBox 5"/>
          <p:cNvSpPr txBox="1"/>
          <p:nvPr/>
        </p:nvSpPr>
        <p:spPr>
          <a:xfrm rot="16200000">
            <a:off x="6625283" y="2834848"/>
            <a:ext cx="4254500" cy="461665"/>
          </a:xfrm>
          <a:prstGeom prst="rect">
            <a:avLst/>
          </a:prstGeom>
          <a:noFill/>
        </p:spPr>
        <p:txBody>
          <a:bodyPr wrap="square" rtlCol="0">
            <a:spAutoFit/>
          </a:bodyPr>
          <a:lstStyle/>
          <a:p>
            <a:pPr algn="ctr"/>
            <a:r>
              <a:rPr lang="en-US" sz="2400" spc="600" dirty="0" smtClean="0">
                <a:solidFill>
                  <a:schemeClr val="bg1"/>
                </a:solidFill>
              </a:rPr>
              <a:t>WE BELIEVE</a:t>
            </a:r>
            <a:r>
              <a:rPr lang="is-IS" sz="2400" spc="600" dirty="0" smtClean="0">
                <a:solidFill>
                  <a:schemeClr val="bg1"/>
                </a:solidFill>
              </a:rPr>
              <a:t>…</a:t>
            </a:r>
            <a:endParaRPr lang="en-US" sz="2400" spc="600" dirty="0">
              <a:solidFill>
                <a:schemeClr val="bg1"/>
              </a:solidFill>
            </a:endParaRPr>
          </a:p>
        </p:txBody>
      </p:sp>
    </p:spTree>
    <p:extLst>
      <p:ext uri="{BB962C8B-B14F-4D97-AF65-F5344CB8AC3E}">
        <p14:creationId xmlns:p14="http://schemas.microsoft.com/office/powerpoint/2010/main" val="165948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p:nvPr/>
        </p:nvPicPr>
        <p:blipFill rotWithShape="1">
          <a:blip r:embed="rId3" cstate="print">
            <a:alphaModFix amt="58000"/>
            <a:extLst>
              <a:ext uri="{28A0092B-C50C-407E-A947-70E740481C1C}">
                <a14:useLocalDpi xmlns:a14="http://schemas.microsoft.com/office/drawing/2010/main"/>
              </a:ext>
            </a:extLst>
          </a:blip>
          <a:srcRect/>
          <a:stretch/>
        </p:blipFill>
        <p:spPr>
          <a:xfrm>
            <a:off x="0" y="1022453"/>
            <a:ext cx="7828056" cy="5835547"/>
          </a:xfrm>
          <a:prstGeom prst="rect">
            <a:avLst/>
          </a:prstGeom>
          <a:ln>
            <a:noFill/>
          </a:ln>
          <a:effectLst>
            <a:softEdge rad="112500"/>
          </a:effectLst>
        </p:spPr>
      </p:pic>
      <p:sp>
        <p:nvSpPr>
          <p:cNvPr id="18" name="Rectangle 17"/>
          <p:cNvSpPr/>
          <p:nvPr/>
        </p:nvSpPr>
        <p:spPr>
          <a:xfrm>
            <a:off x="4119656" y="1652189"/>
            <a:ext cx="3632200" cy="2881415"/>
          </a:xfrm>
          <a:prstGeom prst="rect">
            <a:avLst/>
          </a:prstGeom>
          <a:solidFill>
            <a:srgbClr val="FFFFFF">
              <a:alpha val="5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4310691" y="1747919"/>
            <a:ext cx="3441165" cy="2686070"/>
            <a:chOff x="610135" y="1798430"/>
            <a:chExt cx="3441165" cy="2686070"/>
          </a:xfrm>
        </p:grpSpPr>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610135" y="1798430"/>
              <a:ext cx="879694" cy="906085"/>
            </a:xfrm>
            <a:prstGeom prst="ellipse">
              <a:avLst/>
            </a:prstGeom>
          </p:spPr>
        </p:pic>
        <p:pic>
          <p:nvPicPr>
            <p:cNvPr id="3" name="Picture 2"/>
            <p:cNvPicPr>
              <a:picLocks noChangeAspect="1"/>
            </p:cNvPicPr>
            <p:nvPr/>
          </p:nvPicPr>
          <p:blipFill>
            <a:blip r:embed="rId6"/>
            <a:stretch>
              <a:fillRect/>
            </a:stretch>
          </p:blipFill>
          <p:spPr>
            <a:xfrm>
              <a:off x="624532" y="2768015"/>
              <a:ext cx="850900" cy="850900"/>
            </a:xfrm>
            <a:prstGeom prst="ellipse">
              <a:avLst/>
            </a:prstGeom>
          </p:spPr>
        </p:pic>
        <p:sp>
          <p:nvSpPr>
            <p:cNvPr id="9" name="TextBox 8"/>
            <p:cNvSpPr txBox="1"/>
            <p:nvPr/>
          </p:nvSpPr>
          <p:spPr>
            <a:xfrm>
              <a:off x="1489829" y="1993900"/>
              <a:ext cx="2307471" cy="369332"/>
            </a:xfrm>
            <a:prstGeom prst="rect">
              <a:avLst/>
            </a:prstGeom>
            <a:noFill/>
          </p:spPr>
          <p:txBody>
            <a:bodyPr wrap="square" rtlCol="0">
              <a:spAutoFit/>
            </a:bodyPr>
            <a:lstStyle/>
            <a:p>
              <a:r>
                <a:rPr lang="en-US" dirty="0" smtClean="0"/>
                <a:t>READ Jordan’s story.</a:t>
              </a:r>
              <a:endParaRPr lang="en-US" dirty="0"/>
            </a:p>
          </p:txBody>
        </p:sp>
        <p:sp>
          <p:nvSpPr>
            <p:cNvPr id="15" name="TextBox 14"/>
            <p:cNvSpPr txBox="1"/>
            <p:nvPr/>
          </p:nvSpPr>
          <p:spPr>
            <a:xfrm>
              <a:off x="1489829" y="3009900"/>
              <a:ext cx="2307471" cy="369332"/>
            </a:xfrm>
            <a:prstGeom prst="rect">
              <a:avLst/>
            </a:prstGeom>
            <a:noFill/>
          </p:spPr>
          <p:txBody>
            <a:bodyPr wrap="square" rtlCol="0">
              <a:spAutoFit/>
            </a:bodyPr>
            <a:lstStyle/>
            <a:p>
              <a:r>
                <a:rPr lang="en-US" dirty="0" smtClean="0"/>
                <a:t>LISTEN to MW’s song.</a:t>
              </a:r>
              <a:endParaRPr lang="en-US" dirty="0"/>
            </a:p>
          </p:txBody>
        </p:sp>
        <p:sp>
          <p:nvSpPr>
            <p:cNvPr id="16" name="TextBox 15"/>
            <p:cNvSpPr txBox="1"/>
            <p:nvPr/>
          </p:nvSpPr>
          <p:spPr>
            <a:xfrm>
              <a:off x="1489829" y="3838169"/>
              <a:ext cx="2561471" cy="646331"/>
            </a:xfrm>
            <a:prstGeom prst="rect">
              <a:avLst/>
            </a:prstGeom>
            <a:noFill/>
          </p:spPr>
          <p:txBody>
            <a:bodyPr wrap="square" rtlCol="0">
              <a:spAutoFit/>
            </a:bodyPr>
            <a:lstStyle/>
            <a:p>
              <a:r>
                <a:rPr lang="en-US" dirty="0"/>
                <a:t>SHARE reactions during lightning round.</a:t>
              </a:r>
            </a:p>
          </p:txBody>
        </p:sp>
      </p:grpSp>
      <p:sp>
        <p:nvSpPr>
          <p:cNvPr id="22" name="TextBox 21"/>
          <p:cNvSpPr txBox="1"/>
          <p:nvPr/>
        </p:nvSpPr>
        <p:spPr>
          <a:xfrm>
            <a:off x="1859056" y="156029"/>
            <a:ext cx="5969000" cy="584776"/>
          </a:xfrm>
          <a:prstGeom prst="rect">
            <a:avLst/>
          </a:prstGeom>
          <a:noFill/>
        </p:spPr>
        <p:txBody>
          <a:bodyPr wrap="square" rtlCol="0">
            <a:spAutoFit/>
          </a:bodyPr>
          <a:lstStyle/>
          <a:p>
            <a:pPr algn="r"/>
            <a:r>
              <a:rPr lang="en-US" sz="3200" b="1" dirty="0" smtClean="0"/>
              <a:t>Power of Story – Example </a:t>
            </a:r>
            <a:endParaRPr lang="en-US" sz="3200" b="1" dirty="0"/>
          </a:p>
        </p:txBody>
      </p:sp>
      <p:sp>
        <p:nvSpPr>
          <p:cNvPr id="24" name="TextBox 23"/>
          <p:cNvSpPr txBox="1"/>
          <p:nvPr/>
        </p:nvSpPr>
        <p:spPr>
          <a:xfrm>
            <a:off x="2239603" y="521179"/>
            <a:ext cx="5591437" cy="769441"/>
          </a:xfrm>
          <a:prstGeom prst="rect">
            <a:avLst/>
          </a:prstGeom>
          <a:noFill/>
        </p:spPr>
        <p:txBody>
          <a:bodyPr wrap="square" rtlCol="0">
            <a:spAutoFit/>
          </a:bodyPr>
          <a:lstStyle/>
          <a:p>
            <a:pPr algn="r"/>
            <a:r>
              <a:rPr lang="en-US" sz="4400" b="1" dirty="0" smtClean="0"/>
              <a:t>Hello, My Name Is</a:t>
            </a:r>
            <a:endParaRPr lang="en-US" sz="4400" b="1" dirty="0"/>
          </a:p>
        </p:txBody>
      </p:sp>
      <p:sp>
        <p:nvSpPr>
          <p:cNvPr id="25" name="TextBox 24"/>
          <p:cNvSpPr txBox="1"/>
          <p:nvPr/>
        </p:nvSpPr>
        <p:spPr>
          <a:xfrm rot="16200000">
            <a:off x="6141777" y="2893656"/>
            <a:ext cx="5170714" cy="461665"/>
          </a:xfrm>
          <a:prstGeom prst="rect">
            <a:avLst/>
          </a:prstGeom>
          <a:noFill/>
        </p:spPr>
        <p:txBody>
          <a:bodyPr wrap="square" rtlCol="0">
            <a:spAutoFit/>
          </a:bodyPr>
          <a:lstStyle/>
          <a:p>
            <a:pPr algn="dist"/>
            <a:r>
              <a:rPr lang="en-US" sz="2400" dirty="0" smtClean="0">
                <a:solidFill>
                  <a:srgbClr val="FFFFFF"/>
                </a:solidFill>
              </a:rPr>
              <a:t>POWER OF STORY</a:t>
            </a:r>
            <a:endParaRPr lang="en-US" sz="2400" dirty="0">
              <a:solidFill>
                <a:srgbClr val="FFFFFF"/>
              </a:solidFill>
            </a:endParaRPr>
          </a:p>
        </p:txBody>
      </p:sp>
      <p:grpSp>
        <p:nvGrpSpPr>
          <p:cNvPr id="20" name="Group 19"/>
          <p:cNvGrpSpPr/>
          <p:nvPr/>
        </p:nvGrpSpPr>
        <p:grpSpPr>
          <a:xfrm>
            <a:off x="4325088" y="3667840"/>
            <a:ext cx="865764" cy="865764"/>
            <a:chOff x="-1978968" y="3577509"/>
            <a:chExt cx="865764" cy="865764"/>
          </a:xfrm>
        </p:grpSpPr>
        <p:sp>
          <p:nvSpPr>
            <p:cNvPr id="23" name="Oval 22"/>
            <p:cNvSpPr/>
            <p:nvPr/>
          </p:nvSpPr>
          <p:spPr>
            <a:xfrm>
              <a:off x="-1978968" y="3577509"/>
              <a:ext cx="865764" cy="865764"/>
            </a:xfrm>
            <a:prstGeom prst="ellipse">
              <a:avLst/>
            </a:prstGeom>
            <a:solidFill>
              <a:schemeClr val="bg1"/>
            </a:solidFill>
            <a:ln>
              <a:solidFill>
                <a:srgbClr val="04050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15468" y="3610611"/>
              <a:ext cx="759768" cy="759768"/>
            </a:xfrm>
            <a:prstGeom prst="rect">
              <a:avLst/>
            </a:prstGeom>
            <a:ln>
              <a:noFill/>
            </a:ln>
            <a:effectLst>
              <a:softEdge rad="112500"/>
            </a:effectLst>
          </p:spPr>
        </p:pic>
      </p:grpSp>
    </p:spTree>
    <p:extLst>
      <p:ext uri="{BB962C8B-B14F-4D97-AF65-F5344CB8AC3E}">
        <p14:creationId xmlns:p14="http://schemas.microsoft.com/office/powerpoint/2010/main" val="12198380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4000" y="435429"/>
            <a:ext cx="3340100" cy="584775"/>
          </a:xfrm>
          <a:prstGeom prst="rect">
            <a:avLst/>
          </a:prstGeom>
          <a:noFill/>
        </p:spPr>
        <p:txBody>
          <a:bodyPr wrap="square" rtlCol="0">
            <a:spAutoFit/>
          </a:bodyPr>
          <a:lstStyle/>
          <a:p>
            <a:r>
              <a:rPr lang="en-US" sz="3200" b="1" dirty="0" smtClean="0"/>
              <a:t>Power of Story – </a:t>
            </a:r>
            <a:endParaRPr lang="en-US" b="1" dirty="0"/>
          </a:p>
        </p:txBody>
      </p:sp>
      <p:sp>
        <p:nvSpPr>
          <p:cNvPr id="2" name="TextBox 1"/>
          <p:cNvSpPr txBox="1"/>
          <p:nvPr/>
        </p:nvSpPr>
        <p:spPr>
          <a:xfrm>
            <a:off x="241300" y="5780222"/>
            <a:ext cx="4769714" cy="584776"/>
          </a:xfrm>
          <a:prstGeom prst="rect">
            <a:avLst/>
          </a:prstGeom>
          <a:noFill/>
        </p:spPr>
        <p:txBody>
          <a:bodyPr wrap="square" rtlCol="0">
            <a:spAutoFit/>
          </a:bodyPr>
          <a:lstStyle/>
          <a:p>
            <a:r>
              <a:rPr lang="en-US" sz="3200" b="1" dirty="0" smtClean="0"/>
              <a:t>Hello, My Name Is</a:t>
            </a:r>
            <a:endParaRPr lang="en-US" sz="3200" b="1" dirty="0"/>
          </a:p>
        </p:txBody>
      </p:sp>
      <p:sp>
        <p:nvSpPr>
          <p:cNvPr id="14" name="Rectangle 13"/>
          <p:cNvSpPr/>
          <p:nvPr/>
        </p:nvSpPr>
        <p:spPr>
          <a:xfrm>
            <a:off x="3594100" y="0"/>
            <a:ext cx="4343327"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640709" y="41729"/>
            <a:ext cx="4296718" cy="14496269"/>
          </a:xfrm>
          <a:prstGeom prst="rect">
            <a:avLst/>
          </a:prstGeom>
        </p:spPr>
        <p:txBody>
          <a:bodyPr wrap="square">
            <a:spAutoFit/>
          </a:bodyPr>
          <a:lstStyle/>
          <a:p>
            <a:r>
              <a:rPr lang="en-US" dirty="0" smtClean="0"/>
              <a:t>“</a:t>
            </a:r>
            <a:r>
              <a:rPr lang="en-US" dirty="0"/>
              <a:t>Hello, my name is Jordan and I am a drug addict.”  That was the first sentence of this young man’s story. As a two sport all-star athlete in high school, Jordan received a college scholarship to run track and play football at a university in Kentucky. During his sophomore season, Jordan broke his ankle.  That is when he received his first prescription to </a:t>
            </a:r>
            <a:r>
              <a:rPr lang="en-US" dirty="0" err="1"/>
              <a:t>Oxycontin</a:t>
            </a:r>
            <a:r>
              <a:rPr lang="en-US" dirty="0"/>
              <a:t>.  His addiction quickly took hold of his life and sent him spinning out of control.  After two failed drug tests, the university kicked him out and removed his sports scholarships.  Jordan had lost everything for which he had worked so hard.  </a:t>
            </a:r>
          </a:p>
          <a:p>
            <a:r>
              <a:rPr lang="en-US" dirty="0"/>
              <a:t> </a:t>
            </a:r>
          </a:p>
          <a:p>
            <a:r>
              <a:rPr lang="en-US" dirty="0"/>
              <a:t>Lost and out of control, Jordan needed help. His parents showed their deep love for their son by courageously entrusting his healing and recovery to Teen Challenge in North Carolina.  Teen Challenge is a Christian rehabilitation center with a mission of restoring lives with the hope of Jesus Christ.  Jordan said it was during his time in Teen Challenge that he began to realize that God wasn’t done with him yet, and that all of those defeating titles like “addict,” didn’t have to be attached to his </a:t>
            </a:r>
            <a:r>
              <a:rPr lang="en-US" dirty="0" smtClean="0"/>
              <a:t>name for </a:t>
            </a:r>
            <a:r>
              <a:rPr lang="en-US" dirty="0"/>
              <a:t>the rest of his life. </a:t>
            </a:r>
          </a:p>
          <a:p>
            <a:r>
              <a:rPr lang="en-US" dirty="0"/>
              <a:t> </a:t>
            </a:r>
          </a:p>
          <a:p>
            <a:r>
              <a:rPr lang="en-US" dirty="0"/>
              <a:t>Since his recovery, Jordan went back and got his master’s degree from the very college that kicked him out.  Now, he is a teacher, a coach, and a newlywed.  And, he has recently felt God calling him into full-time ministry. </a:t>
            </a:r>
            <a:r>
              <a:rPr lang="en-US" dirty="0" smtClean="0"/>
              <a:t>Jordan </a:t>
            </a:r>
            <a:r>
              <a:rPr lang="en-US" dirty="0"/>
              <a:t>says about his identity, “These days I introduce myself a little differently than I used to.  Hello, my name is Jordan and I am a CHILD OF THE ONE TRUE KING!”</a:t>
            </a:r>
          </a:p>
          <a:p>
            <a:r>
              <a:rPr lang="en-US" dirty="0"/>
              <a:t>	 </a:t>
            </a:r>
          </a:p>
          <a:p>
            <a:r>
              <a:rPr lang="en-US" smtClean="0"/>
              <a:t>Let’s listen </a:t>
            </a:r>
            <a:r>
              <a:rPr lang="en-US" dirty="0" smtClean="0"/>
              <a:t>to the song he inspired right now!</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p:txBody>
      </p:sp>
      <p:pic>
        <p:nvPicPr>
          <p:cNvPr id="16" name="Picture 15"/>
          <p:cNvPicPr>
            <a:picLocks noChangeAspect="1"/>
          </p:cNvPicPr>
          <p:nvPr/>
        </p:nvPicPr>
        <p:blipFill>
          <a:blip r:embed="rId3"/>
          <a:stretch>
            <a:fillRect/>
          </a:stretch>
        </p:blipFill>
        <p:spPr>
          <a:xfrm>
            <a:off x="3188162" y="50620"/>
            <a:ext cx="879694" cy="906085"/>
          </a:xfrm>
          <a:prstGeom prst="ellipse">
            <a:avLst/>
          </a:prstGeom>
        </p:spPr>
      </p:pic>
      <p:pic>
        <p:nvPicPr>
          <p:cNvPr id="9" name="Picture 8"/>
          <p:cNvPicPr/>
          <p:nvPr/>
        </p:nvPicPr>
        <p:blipFill rotWithShape="1">
          <a:blip r:embed="rId4" cstate="print">
            <a:extLst>
              <a:ext uri="{28A0092B-C50C-407E-A947-70E740481C1C}">
                <a14:useLocalDpi xmlns:a14="http://schemas.microsoft.com/office/drawing/2010/main"/>
              </a:ext>
            </a:extLst>
          </a:blip>
          <a:srcRect/>
          <a:stretch/>
        </p:blipFill>
        <p:spPr>
          <a:xfrm>
            <a:off x="558800" y="1562100"/>
            <a:ext cx="2819400" cy="3937000"/>
          </a:xfrm>
          <a:prstGeom prst="rect">
            <a:avLst/>
          </a:prstGeom>
          <a:ln>
            <a:noFill/>
          </a:ln>
          <a:effectLst>
            <a:softEdge rad="112500"/>
          </a:effectLst>
        </p:spPr>
      </p:pic>
      <p:sp>
        <p:nvSpPr>
          <p:cNvPr id="10" name="TextBox 9"/>
          <p:cNvSpPr txBox="1"/>
          <p:nvPr/>
        </p:nvSpPr>
        <p:spPr>
          <a:xfrm rot="16200000">
            <a:off x="6141777" y="2893656"/>
            <a:ext cx="5170714" cy="461665"/>
          </a:xfrm>
          <a:prstGeom prst="rect">
            <a:avLst/>
          </a:prstGeom>
          <a:noFill/>
        </p:spPr>
        <p:txBody>
          <a:bodyPr wrap="square" rtlCol="0">
            <a:spAutoFit/>
          </a:bodyPr>
          <a:lstStyle/>
          <a:p>
            <a:pPr algn="dist"/>
            <a:r>
              <a:rPr lang="en-US" sz="2400" dirty="0">
                <a:solidFill>
                  <a:srgbClr val="FFFFFF"/>
                </a:solidFill>
              </a:rPr>
              <a:t>POWER OF STORY</a:t>
            </a:r>
          </a:p>
        </p:txBody>
      </p:sp>
    </p:spTree>
    <p:extLst>
      <p:ext uri="{BB962C8B-B14F-4D97-AF65-F5344CB8AC3E}">
        <p14:creationId xmlns:p14="http://schemas.microsoft.com/office/powerpoint/2010/main" val="8554376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00" fill="hold"/>
                                        <p:tgtEl>
                                          <p:spTgt spid="15"/>
                                        </p:tgtEl>
                                        <p:attrNameLst>
                                          <p:attrName>ppt_x</p:attrName>
                                        </p:attrNameLst>
                                      </p:cBhvr>
                                      <p:tavLst>
                                        <p:tav tm="0">
                                          <p:val>
                                            <p:strVal val="#ppt_x"/>
                                          </p:val>
                                        </p:tav>
                                        <p:tav tm="100000">
                                          <p:val>
                                            <p:strVal val="#ppt_x"/>
                                          </p:val>
                                        </p:tav>
                                      </p:tavLst>
                                    </p:anim>
                                    <p:anim calcmode="lin" valueType="num">
                                      <p:cBhvr>
                                        <p:cTn id="8" dur="50000" fill="hold"/>
                                        <p:tgtEl>
                                          <p:spTgt spid="15"/>
                                        </p:tgtEl>
                                        <p:attrNameLst>
                                          <p:attrName>ppt_y</p:attrName>
                                        </p:attrNameLst>
                                      </p:cBhvr>
                                      <p:tavLst>
                                        <p:tav tm="0">
                                          <p:val>
                                            <p:strVal val="#ppt_y+1"/>
                                          </p:val>
                                        </p:tav>
                                        <p:tav tm="100000">
                                          <p:val>
                                            <p:strVal val="#ppt_y-1"/>
                                          </p:val>
                                        </p:tav>
                                      </p:tavLst>
                                    </p:anim>
                                  </p:childTnLst>
                                  <p:subTnLst>
                                    <p:set>
                                      <p:cBhvr override="childStyle">
                                        <p:cTn dur="1" fill="hold" display="0" masterRel="sameClick" afterEffect="1">
                                          <p:stCondLst>
                                            <p:cond evt="end" delay="0">
                                              <p:tn val="5"/>
                                            </p:cond>
                                          </p:stCondLst>
                                        </p:cTn>
                                        <p:tgtEl>
                                          <p:spTgt spid="1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54000" y="246743"/>
            <a:ext cx="5969000" cy="584776"/>
          </a:xfrm>
          <a:prstGeom prst="rect">
            <a:avLst/>
          </a:prstGeom>
          <a:noFill/>
        </p:spPr>
        <p:txBody>
          <a:bodyPr wrap="square" rtlCol="0">
            <a:spAutoFit/>
          </a:bodyPr>
          <a:lstStyle/>
          <a:p>
            <a:r>
              <a:rPr lang="en-US" sz="3200" b="1" dirty="0" smtClean="0"/>
              <a:t>Power of Story</a:t>
            </a:r>
            <a:endParaRPr lang="en-US" sz="3200" b="1" dirty="0"/>
          </a:p>
        </p:txBody>
      </p:sp>
      <p:sp>
        <p:nvSpPr>
          <p:cNvPr id="20" name="TextBox 19"/>
          <p:cNvSpPr txBox="1"/>
          <p:nvPr/>
        </p:nvSpPr>
        <p:spPr>
          <a:xfrm>
            <a:off x="254000" y="590653"/>
            <a:ext cx="4769714" cy="769441"/>
          </a:xfrm>
          <a:prstGeom prst="rect">
            <a:avLst/>
          </a:prstGeom>
          <a:noFill/>
        </p:spPr>
        <p:txBody>
          <a:bodyPr wrap="square" rtlCol="0">
            <a:spAutoFit/>
          </a:bodyPr>
          <a:lstStyle/>
          <a:p>
            <a:r>
              <a:rPr lang="en-US" sz="4400" b="1" dirty="0" smtClean="0"/>
              <a:t>Hello, My Name Is</a:t>
            </a:r>
            <a:endParaRPr lang="en-US" sz="4400" b="1" dirty="0"/>
          </a:p>
        </p:txBody>
      </p:sp>
      <p:sp>
        <p:nvSpPr>
          <p:cNvPr id="9" name="TextBox 8"/>
          <p:cNvSpPr txBox="1"/>
          <p:nvPr/>
        </p:nvSpPr>
        <p:spPr>
          <a:xfrm rot="16200000">
            <a:off x="6141777" y="2893656"/>
            <a:ext cx="5170714" cy="461665"/>
          </a:xfrm>
          <a:prstGeom prst="rect">
            <a:avLst/>
          </a:prstGeom>
          <a:noFill/>
        </p:spPr>
        <p:txBody>
          <a:bodyPr wrap="square" rtlCol="0">
            <a:spAutoFit/>
          </a:bodyPr>
          <a:lstStyle/>
          <a:p>
            <a:pPr algn="dist"/>
            <a:r>
              <a:rPr lang="en-US" sz="2400" dirty="0">
                <a:solidFill>
                  <a:srgbClr val="FFFFFF"/>
                </a:solidFill>
              </a:rPr>
              <a:t>POWER OF STORY</a:t>
            </a:r>
          </a:p>
        </p:txBody>
      </p:sp>
      <p:pic>
        <p:nvPicPr>
          <p:cNvPr id="4" name="Matthew West - Hello, My Name Is (Lyric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0855" y="2094077"/>
            <a:ext cx="6985285" cy="3929223"/>
          </a:xfrm>
          <a:prstGeom prst="rect">
            <a:avLst/>
          </a:prstGeom>
        </p:spPr>
      </p:pic>
      <p:pic>
        <p:nvPicPr>
          <p:cNvPr id="8" name="Picture 7"/>
          <p:cNvPicPr/>
          <p:nvPr/>
        </p:nvPicPr>
        <p:blipFill rotWithShape="1">
          <a:blip r:embed="rId6" cstate="print">
            <a:extLst>
              <a:ext uri="{28A0092B-C50C-407E-A947-70E740481C1C}">
                <a14:useLocalDpi xmlns:a14="http://schemas.microsoft.com/office/drawing/2010/main"/>
              </a:ext>
            </a:extLst>
          </a:blip>
          <a:srcRect/>
          <a:stretch/>
        </p:blipFill>
        <p:spPr>
          <a:xfrm>
            <a:off x="6362700" y="270328"/>
            <a:ext cx="1498600" cy="2086411"/>
          </a:xfrm>
          <a:prstGeom prst="rect">
            <a:avLst/>
          </a:prstGeom>
          <a:ln>
            <a:noFill/>
          </a:ln>
          <a:effectLst>
            <a:softEdge rad="112500"/>
          </a:effectLst>
        </p:spPr>
      </p:pic>
      <p:pic>
        <p:nvPicPr>
          <p:cNvPr id="3" name="Picture 2"/>
          <p:cNvPicPr>
            <a:picLocks noChangeAspect="1"/>
          </p:cNvPicPr>
          <p:nvPr/>
        </p:nvPicPr>
        <p:blipFill>
          <a:blip r:embed="rId7"/>
          <a:stretch>
            <a:fillRect/>
          </a:stretch>
        </p:blipFill>
        <p:spPr>
          <a:xfrm>
            <a:off x="127000" y="1505840"/>
            <a:ext cx="850900" cy="850900"/>
          </a:xfrm>
          <a:prstGeom prst="ellipse">
            <a:avLst/>
          </a:prstGeom>
        </p:spPr>
      </p:pic>
    </p:spTree>
    <p:extLst>
      <p:ext uri="{BB962C8B-B14F-4D97-AF65-F5344CB8AC3E}">
        <p14:creationId xmlns:p14="http://schemas.microsoft.com/office/powerpoint/2010/main" val="35472407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8669</TotalTime>
  <Words>6050</Words>
  <Application>Microsoft Macintosh PowerPoint</Application>
  <PresentationFormat>Letter Paper (8.5x11 in)</PresentationFormat>
  <Paragraphs>517</Paragraphs>
  <Slides>33</Slides>
  <Notes>33</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Apple Chancery</vt:lpstr>
      <vt:lpstr>Brush Script MT Italic</vt:lpstr>
      <vt:lpstr>Calibri</vt:lpstr>
      <vt:lpstr>Georgia</vt:lpstr>
      <vt:lpstr>Gotham-Bold</vt:lpstr>
      <vt:lpstr>Gotham-Book</vt:lpstr>
      <vt:lpstr>Wingdings</vt:lpstr>
      <vt:lpstr>Arial</vt:lpstr>
      <vt:lpstr>Office Theme</vt:lpstr>
      <vt:lpstr>PowerPoint Presentation</vt:lpstr>
      <vt:lpstr>My Own Little World</vt:lpstr>
      <vt:lpstr>Session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of Prayer Requests by Category</vt:lpstr>
      <vt:lpstr>% of Prayer Requests by Category</vt:lpstr>
      <vt:lpstr>% of Prayer Requests by Category</vt:lpstr>
      <vt:lpstr>Overview of Prayer Process</vt:lpstr>
      <vt:lpstr>Part I: Opening Questions</vt:lpstr>
      <vt:lpstr> Part I: Guidelines for Follow-Up Questions</vt:lpstr>
      <vt:lpstr>Part II: Pray Together</vt:lpstr>
      <vt:lpstr>Part III: Provide the ALL IN Booklet</vt:lpstr>
      <vt:lpstr>Part III: The Prayer Card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2017 Prayer Requests</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Sharen King</dc:creator>
  <cp:lastModifiedBy>Nell Sapp</cp:lastModifiedBy>
  <cp:revision>270</cp:revision>
  <cp:lastPrinted>2015-09-09T13:57:51Z</cp:lastPrinted>
  <dcterms:created xsi:type="dcterms:W3CDTF">2015-08-20T20:26:59Z</dcterms:created>
  <dcterms:modified xsi:type="dcterms:W3CDTF">2017-10-17T17:54:53Z</dcterms:modified>
</cp:coreProperties>
</file>